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2" r:id="rId1"/>
  </p:sldMasterIdLst>
  <p:notesMasterIdLst>
    <p:notesMasterId r:id="rId85"/>
  </p:notesMasterIdLst>
  <p:sldIdLst>
    <p:sldId id="406" r:id="rId2"/>
    <p:sldId id="394" r:id="rId3"/>
    <p:sldId id="442" r:id="rId4"/>
    <p:sldId id="452" r:id="rId5"/>
    <p:sldId id="445" r:id="rId6"/>
    <p:sldId id="454" r:id="rId7"/>
    <p:sldId id="455" r:id="rId8"/>
    <p:sldId id="407" r:id="rId9"/>
    <p:sldId id="426" r:id="rId10"/>
    <p:sldId id="483" r:id="rId11"/>
    <p:sldId id="484" r:id="rId12"/>
    <p:sldId id="485" r:id="rId13"/>
    <p:sldId id="408" r:id="rId14"/>
    <p:sldId id="482" r:id="rId15"/>
    <p:sldId id="428" r:id="rId16"/>
    <p:sldId id="433" r:id="rId17"/>
    <p:sldId id="437" r:id="rId18"/>
    <p:sldId id="446" r:id="rId19"/>
    <p:sldId id="456" r:id="rId20"/>
    <p:sldId id="409" r:id="rId21"/>
    <p:sldId id="486" r:id="rId22"/>
    <p:sldId id="487" r:id="rId23"/>
    <p:sldId id="488" r:id="rId24"/>
    <p:sldId id="489" r:id="rId25"/>
    <p:sldId id="410" r:id="rId26"/>
    <p:sldId id="390" r:id="rId27"/>
    <p:sldId id="427" r:id="rId28"/>
    <p:sldId id="429" r:id="rId29"/>
    <p:sldId id="430" r:id="rId30"/>
    <p:sldId id="431" r:id="rId31"/>
    <p:sldId id="432" r:id="rId32"/>
    <p:sldId id="434" r:id="rId33"/>
    <p:sldId id="435" r:id="rId34"/>
    <p:sldId id="438" r:id="rId35"/>
    <p:sldId id="439" r:id="rId36"/>
    <p:sldId id="440" r:id="rId37"/>
    <p:sldId id="441" r:id="rId38"/>
    <p:sldId id="443" r:id="rId39"/>
    <p:sldId id="436" r:id="rId40"/>
    <p:sldId id="465" r:id="rId41"/>
    <p:sldId id="411" r:id="rId42"/>
    <p:sldId id="468" r:id="rId43"/>
    <p:sldId id="444" r:id="rId44"/>
    <p:sldId id="447" r:id="rId45"/>
    <p:sldId id="448" r:id="rId46"/>
    <p:sldId id="449" r:id="rId47"/>
    <p:sldId id="450" r:id="rId48"/>
    <p:sldId id="451" r:id="rId49"/>
    <p:sldId id="453" r:id="rId50"/>
    <p:sldId id="469" r:id="rId51"/>
    <p:sldId id="412" r:id="rId52"/>
    <p:sldId id="471" r:id="rId53"/>
    <p:sldId id="472" r:id="rId54"/>
    <p:sldId id="473" r:id="rId55"/>
    <p:sldId id="474" r:id="rId56"/>
    <p:sldId id="475" r:id="rId57"/>
    <p:sldId id="476" r:id="rId58"/>
    <p:sldId id="477" r:id="rId59"/>
    <p:sldId id="478" r:id="rId60"/>
    <p:sldId id="479" r:id="rId61"/>
    <p:sldId id="481" r:id="rId62"/>
    <p:sldId id="413" r:id="rId63"/>
    <p:sldId id="461" r:id="rId64"/>
    <p:sldId id="464" r:id="rId65"/>
    <p:sldId id="466" r:id="rId66"/>
    <p:sldId id="470" r:id="rId67"/>
    <p:sldId id="414" r:id="rId68"/>
    <p:sldId id="389" r:id="rId69"/>
    <p:sldId id="424" r:id="rId70"/>
    <p:sldId id="417" r:id="rId71"/>
    <p:sldId id="418" r:id="rId72"/>
    <p:sldId id="419" r:id="rId73"/>
    <p:sldId id="420" r:id="rId74"/>
    <p:sldId id="421" r:id="rId75"/>
    <p:sldId id="422" r:id="rId76"/>
    <p:sldId id="423" r:id="rId77"/>
    <p:sldId id="415" r:id="rId78"/>
    <p:sldId id="388" r:id="rId79"/>
    <p:sldId id="457" r:id="rId80"/>
    <p:sldId id="459" r:id="rId81"/>
    <p:sldId id="460" r:id="rId82"/>
    <p:sldId id="463" r:id="rId83"/>
    <p:sldId id="405" r:id="rId84"/>
  </p:sldIdLst>
  <p:sldSz cx="10688638" cy="7562850"/>
  <p:notesSz cx="6858000" cy="9144000"/>
  <p:embeddedFontLst>
    <p:embeddedFont>
      <p:font typeface="Calibri" panose="020F0502020204030204" pitchFamily="34" charset="0"/>
      <p:regular r:id="rId86"/>
      <p:bold r:id="rId87"/>
      <p:italic r:id="rId88"/>
      <p:boldItalic r:id="rId89"/>
    </p:embeddedFont>
    <p:embeddedFont>
      <p:font typeface="Helvetica Neue Light" panose="020B0604020202020204" charset="0"/>
      <p:regular r:id="rId90"/>
      <p:bold r:id="rId91"/>
      <p:italic r:id="rId92"/>
      <p:boldItalic r:id="rId9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82">
          <p15:clr>
            <a:srgbClr val="A4A3A4"/>
          </p15:clr>
        </p15:guide>
        <p15:guide id="2" pos="336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C567"/>
    <a:srgbClr val="D7FEC2"/>
    <a:srgbClr val="C7FDA9"/>
    <a:srgbClr val="CBF9BF"/>
    <a:srgbClr val="BEF7AF"/>
    <a:srgbClr val="CCFF99"/>
    <a:srgbClr val="9FFF85"/>
    <a:srgbClr val="9BE088"/>
    <a:srgbClr val="89DB73"/>
    <a:srgbClr val="77EB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D7B244-CB29-DCAD-81B0-C168CB3C0CBC}" v="27" dt="2025-10-08T03:17:12.282"/>
    <p1510:client id="{121D3450-BA87-A58B-2DA1-41ABA6C96AD1}" v="4" dt="2025-10-08T03:16:44.833"/>
    <p1510:client id="{3A1CAABD-69F3-E0D3-E303-A9A1B2E4612E}" v="436" dt="2025-10-08T01:49:19.803"/>
    <p1510:client id="{3B5786B7-1985-0308-4F68-DAC8C4DDB6A3}" v="3" dt="2025-10-08T04:50:28.462"/>
    <p1510:client id="{43C47037-F23F-3D23-BDCB-8FD32CB3AAD1}" v="457" dt="2025-10-08T04:54:46.385"/>
    <p1510:client id="{4BD3B66D-DC75-1B1F-B574-3DEC7310C554}" v="588" dt="2025-10-08T04:46:59.194"/>
    <p1510:client id="{5CEE0D3A-0E87-7055-B856-B311632DD360}" v="923" dt="2025-10-08T15:06:20.896"/>
    <p1510:client id="{673AB2C9-4E2A-0368-AF17-34EFAE38AB59}" v="1" dt="2025-10-08T04:40:45.004"/>
    <p1510:client id="{A5AAE1DA-A517-24B4-BF87-D66617EBD310}" v="270" dt="2025-10-08T04:34:32.838"/>
    <p1510:client id="{DFA3386F-E02D-2645-D726-3F7B293D13D8}" v="3" dt="2025-10-08T02:28:58.150"/>
    <p1510:client id="{EEBEC57D-6DE0-0F9D-8294-4F177E7A3A85}" v="38" dt="2025-10-08T15:26:06.704"/>
    <p1510:client id="{F0594253-583E-797B-E9BB-81E3ABD80DAC}" v="1531" dt="2025-10-08T05:48:11.8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Estilo medio 1 - Énfasis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B344D84-9AFB-497E-A393-DC336BA19D2E}" styleName="Estilo medio 3 - Énfasis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Estilo claro 2 - Acento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1160" y="48"/>
      </p:cViewPr>
      <p:guideLst>
        <p:guide orient="horz" pos="2382"/>
        <p:guide pos="336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font" Target="fonts/font4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font" Target="fonts/font5.fntdata"/><Relationship Id="rId95" Type="http://schemas.openxmlformats.org/officeDocument/2006/relationships/viewProps" Target="view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font" Target="fonts/font3.fntdata"/><Relationship Id="rId91" Type="http://schemas.openxmlformats.org/officeDocument/2006/relationships/font" Target="fonts/font6.fntdata"/><Relationship Id="rId9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font" Target="fonts/font1.fntdata"/><Relationship Id="rId9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7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2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8.fntdata"/><Relationship Id="rId98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A3C983-8B3A-4FDE-91E9-84B46DE8EBD1}" type="doc">
      <dgm:prSet loTypeId="urn:microsoft.com/office/officeart/2005/8/layout/default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92E76E80-EA9B-46E0-A49C-CCEE2DBF75E7}">
      <dgm:prSet phldrT="[Texto]"/>
      <dgm:spPr/>
      <dgm:t>
        <a:bodyPr/>
        <a:lstStyle/>
        <a:p>
          <a:pPr rtl="0">
            <a:buNone/>
          </a:pPr>
          <a:r>
            <a:rPr lang="es-ES" b="0">
              <a:latin typeface="Arial"/>
            </a:rPr>
            <a:t> 18 millones de conexiones móviles en Ecuador</a:t>
          </a:r>
        </a:p>
      </dgm:t>
    </dgm:pt>
    <dgm:pt modelId="{8684F716-2457-4981-84A0-8C7709E45BB9}" type="parTrans" cxnId="{55A73BDA-4551-4CA6-B3F9-A5B07972299A}">
      <dgm:prSet/>
      <dgm:spPr/>
      <dgm:t>
        <a:bodyPr/>
        <a:lstStyle/>
        <a:p>
          <a:endParaRPr lang="es-EC"/>
        </a:p>
      </dgm:t>
    </dgm:pt>
    <dgm:pt modelId="{7DE0EC4E-9551-4A06-9F12-6BCD4C1AC941}" type="sibTrans" cxnId="{55A73BDA-4551-4CA6-B3F9-A5B07972299A}">
      <dgm:prSet/>
      <dgm:spPr/>
      <dgm:t>
        <a:bodyPr/>
        <a:lstStyle/>
        <a:p>
          <a:endParaRPr lang="es-EC"/>
        </a:p>
      </dgm:t>
    </dgm:pt>
    <dgm:pt modelId="{A449ED65-4012-458E-AF33-8CD659ED70E7}">
      <dgm:prSet/>
      <dgm:spPr/>
      <dgm:t>
        <a:bodyPr/>
        <a:lstStyle/>
        <a:p>
          <a:pPr rtl="0"/>
          <a:r>
            <a:rPr lang="es-ES" b="0">
              <a:latin typeface="Arial"/>
            </a:rPr>
            <a:t>16.4% de ecuatorianos no se conectaron a internet a principios de 2025</a:t>
          </a:r>
          <a:endParaRPr lang="es-ES" b="0"/>
        </a:p>
      </dgm:t>
    </dgm:pt>
    <dgm:pt modelId="{AA2A162C-8FEB-4EA2-A914-C62B31C18B61}" type="parTrans" cxnId="{15C6098A-FE85-42FA-A1B7-6881FFC3E18D}">
      <dgm:prSet/>
      <dgm:spPr/>
      <dgm:t>
        <a:bodyPr/>
        <a:lstStyle/>
        <a:p>
          <a:endParaRPr lang="es-EC"/>
        </a:p>
      </dgm:t>
    </dgm:pt>
    <dgm:pt modelId="{0E16FF60-9E80-4716-8DBF-0F6837EB50C8}" type="sibTrans" cxnId="{15C6098A-FE85-42FA-A1B7-6881FFC3E18D}">
      <dgm:prSet/>
      <dgm:spPr/>
      <dgm:t>
        <a:bodyPr/>
        <a:lstStyle/>
        <a:p>
          <a:endParaRPr lang="es-EC"/>
        </a:p>
      </dgm:t>
    </dgm:pt>
    <dgm:pt modelId="{D883B129-E221-4964-817B-E55E14114FF8}">
      <dgm:prSet phldr="0"/>
      <dgm:spPr/>
      <dgm:t>
        <a:bodyPr/>
        <a:lstStyle/>
        <a:p>
          <a:pPr rtl="0"/>
          <a:r>
            <a:rPr lang="es-ES" b="0">
              <a:latin typeface="Arial"/>
            </a:rPr>
            <a:t>1% de crecimiento de usuarios en internet</a:t>
          </a:r>
          <a:endParaRPr lang="es-ES" b="0"/>
        </a:p>
      </dgm:t>
    </dgm:pt>
    <dgm:pt modelId="{BDB7C7EC-52CE-4315-A3FB-BC0414859198}" type="parTrans" cxnId="{128E3E6B-25A8-4173-9CE5-1E402520D15A}">
      <dgm:prSet/>
      <dgm:spPr/>
    </dgm:pt>
    <dgm:pt modelId="{9C60013E-860D-4853-A516-06CB5B1282D1}" type="sibTrans" cxnId="{128E3E6B-25A8-4173-9CE5-1E402520D15A}">
      <dgm:prSet/>
      <dgm:spPr/>
    </dgm:pt>
    <dgm:pt modelId="{BE085D94-0F49-4E6A-954C-BD95733A5117}">
      <dgm:prSet phldr="0"/>
      <dgm:spPr/>
      <dgm:t>
        <a:bodyPr/>
        <a:lstStyle/>
        <a:p>
          <a:pPr rtl="0"/>
          <a:r>
            <a:rPr lang="es-ES" sz="1100" b="0">
              <a:latin typeface="Calibri"/>
              <a:ea typeface="Calibri"/>
              <a:cs typeface="Calibri"/>
            </a:rPr>
            <a:t>15.2 millones de personas que usan internet</a:t>
          </a:r>
          <a:endParaRPr lang="es-ES" b="0">
            <a:latin typeface="Arial"/>
          </a:endParaRPr>
        </a:p>
      </dgm:t>
    </dgm:pt>
    <dgm:pt modelId="{FDB57999-7526-4BC8-A9A8-903646566CD5}" type="parTrans" cxnId="{F033278F-41E8-462D-B484-B870DADA3828}">
      <dgm:prSet/>
      <dgm:spPr/>
    </dgm:pt>
    <dgm:pt modelId="{F430F0DC-3C8C-4858-9A25-941C93DCEF8A}" type="sibTrans" cxnId="{F033278F-41E8-462D-B484-B870DADA3828}">
      <dgm:prSet/>
      <dgm:spPr/>
    </dgm:pt>
    <dgm:pt modelId="{FD1FB67C-0A1D-4B6A-864C-E47F2049CAFC}" type="pres">
      <dgm:prSet presAssocID="{D5A3C983-8B3A-4FDE-91E9-84B46DE8EBD1}" presName="diagram" presStyleCnt="0">
        <dgm:presLayoutVars>
          <dgm:dir/>
          <dgm:resizeHandles val="exact"/>
        </dgm:presLayoutVars>
      </dgm:prSet>
      <dgm:spPr/>
    </dgm:pt>
    <dgm:pt modelId="{78586C4D-87AC-4959-8982-208073959511}" type="pres">
      <dgm:prSet presAssocID="{92E76E80-EA9B-46E0-A49C-CCEE2DBF75E7}" presName="node" presStyleLbl="node1" presStyleIdx="0" presStyleCnt="4">
        <dgm:presLayoutVars>
          <dgm:bulletEnabled val="1"/>
        </dgm:presLayoutVars>
      </dgm:prSet>
      <dgm:spPr/>
    </dgm:pt>
    <dgm:pt modelId="{40342EC6-B3C2-4D0D-AB95-2B1019F1301F}" type="pres">
      <dgm:prSet presAssocID="{7DE0EC4E-9551-4A06-9F12-6BCD4C1AC941}" presName="sibTrans" presStyleCnt="0"/>
      <dgm:spPr/>
    </dgm:pt>
    <dgm:pt modelId="{450F3EA7-A579-409A-A443-CD93D2506087}" type="pres">
      <dgm:prSet presAssocID="{D883B129-E221-4964-817B-E55E14114FF8}" presName="node" presStyleLbl="node1" presStyleIdx="1" presStyleCnt="4">
        <dgm:presLayoutVars>
          <dgm:bulletEnabled val="1"/>
        </dgm:presLayoutVars>
      </dgm:prSet>
      <dgm:spPr/>
    </dgm:pt>
    <dgm:pt modelId="{F3201962-9EDE-4B21-BA99-307CF73E5821}" type="pres">
      <dgm:prSet presAssocID="{9C60013E-860D-4853-A516-06CB5B1282D1}" presName="sibTrans" presStyleCnt="0"/>
      <dgm:spPr/>
    </dgm:pt>
    <dgm:pt modelId="{2F301412-7AD6-4AE1-B284-8242C22D67B6}" type="pres">
      <dgm:prSet presAssocID="{BE085D94-0F49-4E6A-954C-BD95733A5117}" presName="node" presStyleLbl="node1" presStyleIdx="2" presStyleCnt="4">
        <dgm:presLayoutVars>
          <dgm:bulletEnabled val="1"/>
        </dgm:presLayoutVars>
      </dgm:prSet>
      <dgm:spPr/>
    </dgm:pt>
    <dgm:pt modelId="{9E288B0C-9F01-4B5D-9BD6-925DC97B569D}" type="pres">
      <dgm:prSet presAssocID="{F430F0DC-3C8C-4858-9A25-941C93DCEF8A}" presName="sibTrans" presStyleCnt="0"/>
      <dgm:spPr/>
    </dgm:pt>
    <dgm:pt modelId="{13F97F78-585B-4E58-A903-F2F24195ACA8}" type="pres">
      <dgm:prSet presAssocID="{A449ED65-4012-458E-AF33-8CD659ED70E7}" presName="node" presStyleLbl="node1" presStyleIdx="3" presStyleCnt="4">
        <dgm:presLayoutVars>
          <dgm:bulletEnabled val="1"/>
        </dgm:presLayoutVars>
      </dgm:prSet>
      <dgm:spPr/>
    </dgm:pt>
  </dgm:ptLst>
  <dgm:cxnLst>
    <dgm:cxn modelId="{E23B535B-A652-4B09-AE91-354F9B4DDEA6}" type="presOf" srcId="{D5A3C983-8B3A-4FDE-91E9-84B46DE8EBD1}" destId="{FD1FB67C-0A1D-4B6A-864C-E47F2049CAFC}" srcOrd="0" destOrd="0" presId="urn:microsoft.com/office/officeart/2005/8/layout/default"/>
    <dgm:cxn modelId="{128E3E6B-25A8-4173-9CE5-1E402520D15A}" srcId="{D5A3C983-8B3A-4FDE-91E9-84B46DE8EBD1}" destId="{D883B129-E221-4964-817B-E55E14114FF8}" srcOrd="1" destOrd="0" parTransId="{BDB7C7EC-52CE-4315-A3FB-BC0414859198}" sibTransId="{9C60013E-860D-4853-A516-06CB5B1282D1}"/>
    <dgm:cxn modelId="{80EEF157-97AA-45D5-9844-D30C03FEF42B}" type="presOf" srcId="{A449ED65-4012-458E-AF33-8CD659ED70E7}" destId="{13F97F78-585B-4E58-A903-F2F24195ACA8}" srcOrd="0" destOrd="0" presId="urn:microsoft.com/office/officeart/2005/8/layout/default"/>
    <dgm:cxn modelId="{15C6098A-FE85-42FA-A1B7-6881FFC3E18D}" srcId="{D5A3C983-8B3A-4FDE-91E9-84B46DE8EBD1}" destId="{A449ED65-4012-458E-AF33-8CD659ED70E7}" srcOrd="3" destOrd="0" parTransId="{AA2A162C-8FEB-4EA2-A914-C62B31C18B61}" sibTransId="{0E16FF60-9E80-4716-8DBF-0F6837EB50C8}"/>
    <dgm:cxn modelId="{F033278F-41E8-462D-B484-B870DADA3828}" srcId="{D5A3C983-8B3A-4FDE-91E9-84B46DE8EBD1}" destId="{BE085D94-0F49-4E6A-954C-BD95733A5117}" srcOrd="2" destOrd="0" parTransId="{FDB57999-7526-4BC8-A9A8-903646566CD5}" sibTransId="{F430F0DC-3C8C-4858-9A25-941C93DCEF8A}"/>
    <dgm:cxn modelId="{7F5D1195-8CC4-4AC2-ACD6-48338DAEAF08}" type="presOf" srcId="{92E76E80-EA9B-46E0-A49C-CCEE2DBF75E7}" destId="{78586C4D-87AC-4959-8982-208073959511}" srcOrd="0" destOrd="0" presId="urn:microsoft.com/office/officeart/2005/8/layout/default"/>
    <dgm:cxn modelId="{55A73BDA-4551-4CA6-B3F9-A5B07972299A}" srcId="{D5A3C983-8B3A-4FDE-91E9-84B46DE8EBD1}" destId="{92E76E80-EA9B-46E0-A49C-CCEE2DBF75E7}" srcOrd="0" destOrd="0" parTransId="{8684F716-2457-4981-84A0-8C7709E45BB9}" sibTransId="{7DE0EC4E-9551-4A06-9F12-6BCD4C1AC941}"/>
    <dgm:cxn modelId="{E14F77E5-FFD8-4DFB-B115-41521A109C86}" type="presOf" srcId="{D883B129-E221-4964-817B-E55E14114FF8}" destId="{450F3EA7-A579-409A-A443-CD93D2506087}" srcOrd="0" destOrd="0" presId="urn:microsoft.com/office/officeart/2005/8/layout/default"/>
    <dgm:cxn modelId="{EB9F15FF-417B-4E2B-A241-BCE4A728C80B}" type="presOf" srcId="{BE085D94-0F49-4E6A-954C-BD95733A5117}" destId="{2F301412-7AD6-4AE1-B284-8242C22D67B6}" srcOrd="0" destOrd="0" presId="urn:microsoft.com/office/officeart/2005/8/layout/default"/>
    <dgm:cxn modelId="{EA0AA59D-3FAD-454A-AD0E-304D9025B9A9}" type="presParOf" srcId="{FD1FB67C-0A1D-4B6A-864C-E47F2049CAFC}" destId="{78586C4D-87AC-4959-8982-208073959511}" srcOrd="0" destOrd="0" presId="urn:microsoft.com/office/officeart/2005/8/layout/default"/>
    <dgm:cxn modelId="{BEDB0EE4-6914-49B7-B5C4-04FDA034BB3C}" type="presParOf" srcId="{FD1FB67C-0A1D-4B6A-864C-E47F2049CAFC}" destId="{40342EC6-B3C2-4D0D-AB95-2B1019F1301F}" srcOrd="1" destOrd="0" presId="urn:microsoft.com/office/officeart/2005/8/layout/default"/>
    <dgm:cxn modelId="{3A08BEC5-1E1C-4504-8AAB-6E31E56D7673}" type="presParOf" srcId="{FD1FB67C-0A1D-4B6A-864C-E47F2049CAFC}" destId="{450F3EA7-A579-409A-A443-CD93D2506087}" srcOrd="2" destOrd="0" presId="urn:microsoft.com/office/officeart/2005/8/layout/default"/>
    <dgm:cxn modelId="{2165549B-137A-4FBD-B46E-F0C4EB1990FD}" type="presParOf" srcId="{FD1FB67C-0A1D-4B6A-864C-E47F2049CAFC}" destId="{F3201962-9EDE-4B21-BA99-307CF73E5821}" srcOrd="3" destOrd="0" presId="urn:microsoft.com/office/officeart/2005/8/layout/default"/>
    <dgm:cxn modelId="{4EF4A7F2-EB1C-4CD3-BE10-78562E0FCA3D}" type="presParOf" srcId="{FD1FB67C-0A1D-4B6A-864C-E47F2049CAFC}" destId="{2F301412-7AD6-4AE1-B284-8242C22D67B6}" srcOrd="4" destOrd="0" presId="urn:microsoft.com/office/officeart/2005/8/layout/default"/>
    <dgm:cxn modelId="{2EA95B9C-1419-45EA-AB12-6F30CEEE29DD}" type="presParOf" srcId="{FD1FB67C-0A1D-4B6A-864C-E47F2049CAFC}" destId="{9E288B0C-9F01-4B5D-9BD6-925DC97B569D}" srcOrd="5" destOrd="0" presId="urn:microsoft.com/office/officeart/2005/8/layout/default"/>
    <dgm:cxn modelId="{9F64B0EE-BDBA-4DE7-AE32-6BF0B8490931}" type="presParOf" srcId="{FD1FB67C-0A1D-4B6A-864C-E47F2049CAFC}" destId="{13F97F78-585B-4E58-A903-F2F24195ACA8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B831AC38-59D1-42DB-A859-9FEBDA658A78}" type="doc">
      <dgm:prSet loTypeId="urn:microsoft.com/office/officeart/2005/8/layout/vList2" loCatId="list" qsTypeId="urn:microsoft.com/office/officeart/2005/8/quickstyle/simple3" qsCatId="simple" csTypeId="urn:microsoft.com/office/officeart/2005/8/colors/colorful4" csCatId="colorful" phldr="1"/>
      <dgm:spPr/>
      <dgm:t>
        <a:bodyPr/>
        <a:lstStyle/>
        <a:p>
          <a:endParaRPr lang="es-ES"/>
        </a:p>
      </dgm:t>
    </dgm:pt>
    <dgm:pt modelId="{A0B77FC3-BAF2-493C-B130-61D05DCF4AA0}">
      <dgm:prSet phldr="0"/>
      <dgm:spPr/>
      <dgm:t>
        <a:bodyPr/>
        <a:lstStyle/>
        <a:p>
          <a:pPr algn="l" rtl="0"/>
          <a:r>
            <a:rPr lang="es-ES"/>
            <a:t>Promedio de </a:t>
          </a:r>
          <a:r>
            <a:rPr lang="es-ES" b="1"/>
            <a:t>1.89 páginas por sesión</a:t>
          </a:r>
          <a:r>
            <a:rPr lang="es-ES"/>
            <a:t>, interacción moderada.</a:t>
          </a:r>
          <a:endParaRPr lang="es-ES">
            <a:latin typeface="Arial"/>
          </a:endParaRPr>
        </a:p>
      </dgm:t>
    </dgm:pt>
    <dgm:pt modelId="{E81EA4DA-9728-4F81-885A-353888ECFE9A}" type="parTrans" cxnId="{AF6B7D82-CD50-47F5-BB09-C1D30D8071EB}">
      <dgm:prSet/>
      <dgm:spPr/>
    </dgm:pt>
    <dgm:pt modelId="{5EEA922D-5464-418C-B7B6-96DC2FC5FE0F}" type="sibTrans" cxnId="{AF6B7D82-CD50-47F5-BB09-C1D30D8071EB}">
      <dgm:prSet/>
      <dgm:spPr/>
    </dgm:pt>
    <dgm:pt modelId="{2F25D5B5-6675-4B17-BB21-1F69C639D054}">
      <dgm:prSet phldr="0"/>
      <dgm:spPr/>
      <dgm:t>
        <a:bodyPr/>
        <a:lstStyle/>
        <a:p>
          <a:pPr algn="l"/>
          <a:r>
            <a:rPr lang="es-ES" b="1"/>
            <a:t>Tasa de rebote</a:t>
          </a:r>
          <a:r>
            <a:rPr lang="es-ES"/>
            <a:t> más baja en </a:t>
          </a:r>
          <a:r>
            <a:rPr lang="es-ES" i="1"/>
            <a:t>Vistazo</a:t>
          </a:r>
          <a:r>
            <a:rPr lang="es-ES"/>
            <a:t>, buena retención.</a:t>
          </a:r>
        </a:p>
      </dgm:t>
    </dgm:pt>
    <dgm:pt modelId="{42D176B0-9C85-4612-AD50-16C00447B635}" type="parTrans" cxnId="{83F4B48C-2E7E-427F-BD20-3F3C2D47FBDF}">
      <dgm:prSet/>
      <dgm:spPr/>
    </dgm:pt>
    <dgm:pt modelId="{7678CD43-C7BF-4C7C-AD20-D471A0606F4F}" type="sibTrans" cxnId="{83F4B48C-2E7E-427F-BD20-3F3C2D47FBDF}">
      <dgm:prSet/>
      <dgm:spPr/>
    </dgm:pt>
    <dgm:pt modelId="{F1FC945B-F102-4E32-9FFF-EBCE241BBE25}">
      <dgm:prSet phldr="0"/>
      <dgm:spPr/>
      <dgm:t>
        <a:bodyPr/>
        <a:lstStyle/>
        <a:p>
          <a:pPr algn="l"/>
          <a:r>
            <a:rPr lang="es-ES" b="1"/>
            <a:t>Fuentes de tráfico:</a:t>
          </a:r>
          <a:r>
            <a:rPr lang="es-ES"/>
            <a:t> 52% orgánica, 31% directa, 13% redes sociales.</a:t>
          </a:r>
        </a:p>
      </dgm:t>
    </dgm:pt>
    <dgm:pt modelId="{3F9ABE76-12AE-4972-98F3-9425D1CC18A4}" type="parTrans" cxnId="{71691ADA-5DA4-4978-869F-D9328109C68E}">
      <dgm:prSet/>
      <dgm:spPr/>
    </dgm:pt>
    <dgm:pt modelId="{E3ED64F5-841B-4B29-9EE0-628057E0E357}" type="sibTrans" cxnId="{71691ADA-5DA4-4978-869F-D9328109C68E}">
      <dgm:prSet/>
      <dgm:spPr/>
    </dgm:pt>
    <dgm:pt modelId="{98D3E990-1882-4827-B7E4-1544B0EB1CD0}">
      <dgm:prSet phldr="0"/>
      <dgm:spPr/>
      <dgm:t>
        <a:bodyPr/>
        <a:lstStyle/>
        <a:p>
          <a:pPr algn="l"/>
          <a:r>
            <a:rPr lang="es-ES"/>
            <a:t>Optimizar contenido y diversificar canales mejora resultados digitales.</a:t>
          </a:r>
        </a:p>
      </dgm:t>
    </dgm:pt>
    <dgm:pt modelId="{00B6B0C8-097F-4885-842E-B2884160448E}" type="parTrans" cxnId="{706FB8CD-7B86-41B0-9BF4-058C0F268968}">
      <dgm:prSet/>
      <dgm:spPr/>
    </dgm:pt>
    <dgm:pt modelId="{6123C987-101C-49AA-8507-138B1FA6345F}" type="sibTrans" cxnId="{706FB8CD-7B86-41B0-9BF4-058C0F268968}">
      <dgm:prSet/>
      <dgm:spPr/>
    </dgm:pt>
    <dgm:pt modelId="{AB02B1C8-1A70-4A51-B556-6A227DB2D906}" type="pres">
      <dgm:prSet presAssocID="{B831AC38-59D1-42DB-A859-9FEBDA658A78}" presName="linear" presStyleCnt="0">
        <dgm:presLayoutVars>
          <dgm:animLvl val="lvl"/>
          <dgm:resizeHandles val="exact"/>
        </dgm:presLayoutVars>
      </dgm:prSet>
      <dgm:spPr/>
    </dgm:pt>
    <dgm:pt modelId="{6113F8D9-6119-4D95-83A6-1F8C6452FC1C}" type="pres">
      <dgm:prSet presAssocID="{A0B77FC3-BAF2-493C-B130-61D05DCF4AA0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C8E0494-818D-4295-A988-93E228841D64}" type="pres">
      <dgm:prSet presAssocID="{5EEA922D-5464-418C-B7B6-96DC2FC5FE0F}" presName="spacer" presStyleCnt="0"/>
      <dgm:spPr/>
    </dgm:pt>
    <dgm:pt modelId="{3F9FCEFD-F748-4746-9B1A-3D10F4E6EB6A}" type="pres">
      <dgm:prSet presAssocID="{2F25D5B5-6675-4B17-BB21-1F69C639D054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23D2AA31-367A-43BC-9E60-1FDFAF1B70D5}" type="pres">
      <dgm:prSet presAssocID="{7678CD43-C7BF-4C7C-AD20-D471A0606F4F}" presName="spacer" presStyleCnt="0"/>
      <dgm:spPr/>
    </dgm:pt>
    <dgm:pt modelId="{B3EFC877-B454-4D53-9A3D-D508549A348C}" type="pres">
      <dgm:prSet presAssocID="{F1FC945B-F102-4E32-9FFF-EBCE241BBE2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10033E82-89AD-4980-B9BC-5FE1484808A9}" type="pres">
      <dgm:prSet presAssocID="{E3ED64F5-841B-4B29-9EE0-628057E0E357}" presName="spacer" presStyleCnt="0"/>
      <dgm:spPr/>
    </dgm:pt>
    <dgm:pt modelId="{F1C77CD6-5236-4077-ABF8-27B4D09ABA2D}" type="pres">
      <dgm:prSet presAssocID="{98D3E990-1882-4827-B7E4-1544B0EB1CD0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4F962C2D-1E51-4649-AB50-3F59D6CCB52F}" type="presOf" srcId="{A0B77FC3-BAF2-493C-B130-61D05DCF4AA0}" destId="{6113F8D9-6119-4D95-83A6-1F8C6452FC1C}" srcOrd="0" destOrd="0" presId="urn:microsoft.com/office/officeart/2005/8/layout/vList2"/>
    <dgm:cxn modelId="{9A6DF02E-04DE-4203-9A69-16DCB64E05A1}" type="presOf" srcId="{98D3E990-1882-4827-B7E4-1544B0EB1CD0}" destId="{F1C77CD6-5236-4077-ABF8-27B4D09ABA2D}" srcOrd="0" destOrd="0" presId="urn:microsoft.com/office/officeart/2005/8/layout/vList2"/>
    <dgm:cxn modelId="{BFC2EF36-3B26-4A59-9EB5-46125A502A09}" type="presOf" srcId="{2F25D5B5-6675-4B17-BB21-1F69C639D054}" destId="{3F9FCEFD-F748-4746-9B1A-3D10F4E6EB6A}" srcOrd="0" destOrd="0" presId="urn:microsoft.com/office/officeart/2005/8/layout/vList2"/>
    <dgm:cxn modelId="{AF6B7D82-CD50-47F5-BB09-C1D30D8071EB}" srcId="{B831AC38-59D1-42DB-A859-9FEBDA658A78}" destId="{A0B77FC3-BAF2-493C-B130-61D05DCF4AA0}" srcOrd="0" destOrd="0" parTransId="{E81EA4DA-9728-4F81-885A-353888ECFE9A}" sibTransId="{5EEA922D-5464-418C-B7B6-96DC2FC5FE0F}"/>
    <dgm:cxn modelId="{83F4B48C-2E7E-427F-BD20-3F3C2D47FBDF}" srcId="{B831AC38-59D1-42DB-A859-9FEBDA658A78}" destId="{2F25D5B5-6675-4B17-BB21-1F69C639D054}" srcOrd="1" destOrd="0" parTransId="{42D176B0-9C85-4612-AD50-16C00447B635}" sibTransId="{7678CD43-C7BF-4C7C-AD20-D471A0606F4F}"/>
    <dgm:cxn modelId="{7B4AB996-1288-4B26-A2E9-AF09E43DFCAF}" type="presOf" srcId="{B831AC38-59D1-42DB-A859-9FEBDA658A78}" destId="{AB02B1C8-1A70-4A51-B556-6A227DB2D906}" srcOrd="0" destOrd="0" presId="urn:microsoft.com/office/officeart/2005/8/layout/vList2"/>
    <dgm:cxn modelId="{706FB8CD-7B86-41B0-9BF4-058C0F268968}" srcId="{B831AC38-59D1-42DB-A859-9FEBDA658A78}" destId="{98D3E990-1882-4827-B7E4-1544B0EB1CD0}" srcOrd="3" destOrd="0" parTransId="{00B6B0C8-097F-4885-842E-B2884160448E}" sibTransId="{6123C987-101C-49AA-8507-138B1FA6345F}"/>
    <dgm:cxn modelId="{D04804D9-F20E-4CA6-904A-80E81B32D0EC}" type="presOf" srcId="{F1FC945B-F102-4E32-9FFF-EBCE241BBE25}" destId="{B3EFC877-B454-4D53-9A3D-D508549A348C}" srcOrd="0" destOrd="0" presId="urn:microsoft.com/office/officeart/2005/8/layout/vList2"/>
    <dgm:cxn modelId="{71691ADA-5DA4-4978-869F-D9328109C68E}" srcId="{B831AC38-59D1-42DB-A859-9FEBDA658A78}" destId="{F1FC945B-F102-4E32-9FFF-EBCE241BBE25}" srcOrd="2" destOrd="0" parTransId="{3F9ABE76-12AE-4972-98F3-9425D1CC18A4}" sibTransId="{E3ED64F5-841B-4B29-9EE0-628057E0E357}"/>
    <dgm:cxn modelId="{B42CFA42-C500-4CC8-B0C3-68137FE74736}" type="presParOf" srcId="{AB02B1C8-1A70-4A51-B556-6A227DB2D906}" destId="{6113F8D9-6119-4D95-83A6-1F8C6452FC1C}" srcOrd="0" destOrd="0" presId="urn:microsoft.com/office/officeart/2005/8/layout/vList2"/>
    <dgm:cxn modelId="{25076D73-1F2C-4C82-8D70-E46AE253AE20}" type="presParOf" srcId="{AB02B1C8-1A70-4A51-B556-6A227DB2D906}" destId="{EC8E0494-818D-4295-A988-93E228841D64}" srcOrd="1" destOrd="0" presId="urn:microsoft.com/office/officeart/2005/8/layout/vList2"/>
    <dgm:cxn modelId="{FA0D1C3B-5E74-4D1A-B1D8-B03FB43EACB7}" type="presParOf" srcId="{AB02B1C8-1A70-4A51-B556-6A227DB2D906}" destId="{3F9FCEFD-F748-4746-9B1A-3D10F4E6EB6A}" srcOrd="2" destOrd="0" presId="urn:microsoft.com/office/officeart/2005/8/layout/vList2"/>
    <dgm:cxn modelId="{C93217CF-201F-457A-9490-4B9DBD9D3AEC}" type="presParOf" srcId="{AB02B1C8-1A70-4A51-B556-6A227DB2D906}" destId="{23D2AA31-367A-43BC-9E60-1FDFAF1B70D5}" srcOrd="3" destOrd="0" presId="urn:microsoft.com/office/officeart/2005/8/layout/vList2"/>
    <dgm:cxn modelId="{344F5071-B9B3-41C7-95FB-8CC0FEAF74FE}" type="presParOf" srcId="{AB02B1C8-1A70-4A51-B556-6A227DB2D906}" destId="{B3EFC877-B454-4D53-9A3D-D508549A348C}" srcOrd="4" destOrd="0" presId="urn:microsoft.com/office/officeart/2005/8/layout/vList2"/>
    <dgm:cxn modelId="{D0A4A61A-B186-4E61-8D47-1706C86F27A6}" type="presParOf" srcId="{AB02B1C8-1A70-4A51-B556-6A227DB2D906}" destId="{10033E82-89AD-4980-B9BC-5FE1484808A9}" srcOrd="5" destOrd="0" presId="urn:microsoft.com/office/officeart/2005/8/layout/vList2"/>
    <dgm:cxn modelId="{B7B0DE22-C94A-4D86-9CB8-1DFFFF678042}" type="presParOf" srcId="{AB02B1C8-1A70-4A51-B556-6A227DB2D906}" destId="{F1C77CD6-5236-4077-ABF8-27B4D09ABA2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s-EC"/>
        </a:p>
      </dgm:t>
    </dgm:pt>
    <dgm:pt modelId="{5C728DEB-EC32-41D3-BF13-13C456C114E3}">
      <dgm:prSet phldr="0"/>
      <dgm:spPr/>
      <dgm:t>
        <a:bodyPr/>
        <a:lstStyle/>
        <a:p>
          <a:pPr algn="l" rtl="0"/>
          <a:r>
            <a:rPr lang="es-EC" b="1"/>
            <a:t>Banco Guayaquil</a:t>
          </a:r>
          <a:r>
            <a:rPr lang="es-EC"/>
            <a:t>: Mejor accesibilidad web en marzo 2025.</a:t>
          </a:r>
          <a:endParaRPr lang="es-EC">
            <a:latin typeface="Arial"/>
          </a:endParaRPr>
        </a:p>
      </dgm:t>
    </dgm:pt>
    <dgm:pt modelId="{B0CA6D9E-6D09-420E-9152-BE2CCE5B9351}" type="parTrans" cxnId="{22E87841-47CF-4EF4-B2F4-053F8E2244C3}">
      <dgm:prSet/>
      <dgm:spPr/>
    </dgm:pt>
    <dgm:pt modelId="{7E0DC23E-1A79-4221-8425-3369C5911319}" type="sibTrans" cxnId="{22E87841-47CF-4EF4-B2F4-053F8E2244C3}">
      <dgm:prSet/>
      <dgm:spPr/>
    </dgm:pt>
    <dgm:pt modelId="{A9FA4401-615C-421F-9E3F-D1413CF3026D}">
      <dgm:prSet phldr="0"/>
      <dgm:spPr/>
      <dgm:t>
        <a:bodyPr/>
        <a:lstStyle/>
        <a:p>
          <a:pPr algn="l"/>
          <a:r>
            <a:rPr lang="es-EC" b="1"/>
            <a:t>Banco Pichincha</a:t>
          </a:r>
          <a:r>
            <a:rPr lang="es-EC"/>
            <a:t>: Visitas web suben de 2.49M a 3.7M (+48.32% anual).</a:t>
          </a:r>
        </a:p>
      </dgm:t>
    </dgm:pt>
    <dgm:pt modelId="{6EF17FE6-BDC5-44DC-BF46-D2BBAB3942FB}" type="parTrans" cxnId="{9DDE7729-C095-4E58-8162-16FD56086E59}">
      <dgm:prSet/>
      <dgm:spPr/>
    </dgm:pt>
    <dgm:pt modelId="{97359F3C-E1A8-4053-85C8-030B0A1FFE9E}" type="sibTrans" cxnId="{9DDE7729-C095-4E58-8162-16FD56086E59}">
      <dgm:prSet/>
      <dgm:spPr/>
    </dgm:pt>
    <dgm:pt modelId="{9EFA5276-C833-4399-9E41-1134B3DF36E1}">
      <dgm:prSet phldr="0"/>
      <dgm:spPr/>
      <dgm:t>
        <a:bodyPr/>
        <a:lstStyle/>
        <a:p>
          <a:pPr algn="l"/>
          <a:r>
            <a:rPr lang="es-EC" b="1"/>
            <a:t>Banco del Pacífico y Produbanco</a:t>
          </a:r>
          <a:r>
            <a:rPr lang="es-EC"/>
            <a:t>: Incremento sólido de visitas respecto a enero 2024.</a:t>
          </a:r>
        </a:p>
      </dgm:t>
    </dgm:pt>
    <dgm:pt modelId="{25F52F23-5C15-40B1-8321-A54841CA3E21}" type="parTrans" cxnId="{90297E13-3F05-44C2-BEAF-DDBCA4523DE7}">
      <dgm:prSet/>
      <dgm:spPr/>
    </dgm:pt>
    <dgm:pt modelId="{6A42873E-0482-4930-AAE7-E83DCE41A74D}" type="sibTrans" cxnId="{90297E13-3F05-44C2-BEAF-DDBCA4523DE7}">
      <dgm:prSet/>
      <dgm:spPr/>
    </dgm:pt>
    <dgm:pt modelId="{A275062C-8D68-4188-B351-EC611E218761}" type="pres">
      <dgm:prSet presAssocID="{F2C29202-7EC6-4DE0-9F77-6549215033CF}" presName="Name0" presStyleCnt="0">
        <dgm:presLayoutVars>
          <dgm:chMax val="7"/>
          <dgm:chPref val="7"/>
          <dgm:dir/>
        </dgm:presLayoutVars>
      </dgm:prSet>
      <dgm:spPr/>
    </dgm:pt>
    <dgm:pt modelId="{9297A15F-86B3-4AD9-90F6-9F5F359F5B5D}" type="pres">
      <dgm:prSet presAssocID="{F2C29202-7EC6-4DE0-9F77-6549215033CF}" presName="Name1" presStyleCnt="0"/>
      <dgm:spPr/>
    </dgm:pt>
    <dgm:pt modelId="{EA63603D-283F-4E34-B759-DCAF43EA0AE9}" type="pres">
      <dgm:prSet presAssocID="{F2C29202-7EC6-4DE0-9F77-6549215033CF}" presName="cycle" presStyleCnt="0"/>
      <dgm:spPr/>
    </dgm:pt>
    <dgm:pt modelId="{61E41F13-8FC8-40AE-BF4B-374557A628DD}" type="pres">
      <dgm:prSet presAssocID="{F2C29202-7EC6-4DE0-9F77-6549215033CF}" presName="srcNode" presStyleLbl="node1" presStyleIdx="0" presStyleCnt="3"/>
      <dgm:spPr/>
    </dgm:pt>
    <dgm:pt modelId="{36858D2A-41C2-496D-ACAC-021D08E4DC6C}" type="pres">
      <dgm:prSet presAssocID="{F2C29202-7EC6-4DE0-9F77-6549215033CF}" presName="conn" presStyleLbl="parChTrans1D2" presStyleIdx="0" presStyleCnt="1"/>
      <dgm:spPr/>
    </dgm:pt>
    <dgm:pt modelId="{352D7C05-B81F-484B-8E65-45955623500F}" type="pres">
      <dgm:prSet presAssocID="{F2C29202-7EC6-4DE0-9F77-6549215033CF}" presName="extraNode" presStyleLbl="node1" presStyleIdx="0" presStyleCnt="3"/>
      <dgm:spPr/>
    </dgm:pt>
    <dgm:pt modelId="{0A39E398-A6F8-4E0D-86D3-0D1DC09E0BFB}" type="pres">
      <dgm:prSet presAssocID="{F2C29202-7EC6-4DE0-9F77-6549215033CF}" presName="dstNode" presStyleLbl="node1" presStyleIdx="0" presStyleCnt="3"/>
      <dgm:spPr/>
    </dgm:pt>
    <dgm:pt modelId="{59296F02-0E4A-4093-8EFA-60818965C3EE}" type="pres">
      <dgm:prSet presAssocID="{5C728DEB-EC32-41D3-BF13-13C456C114E3}" presName="text_1" presStyleLbl="node1" presStyleIdx="0" presStyleCnt="3">
        <dgm:presLayoutVars>
          <dgm:bulletEnabled val="1"/>
        </dgm:presLayoutVars>
      </dgm:prSet>
      <dgm:spPr/>
    </dgm:pt>
    <dgm:pt modelId="{5CC1D8DC-3EA9-45B7-A6CE-562B6DB0A172}" type="pres">
      <dgm:prSet presAssocID="{5C728DEB-EC32-41D3-BF13-13C456C114E3}" presName="accent_1" presStyleCnt="0"/>
      <dgm:spPr/>
    </dgm:pt>
    <dgm:pt modelId="{EBAA3E1F-C525-429E-9FD3-02383FE0BAB1}" type="pres">
      <dgm:prSet presAssocID="{5C728DEB-EC32-41D3-BF13-13C456C114E3}" presName="accentRepeatNode" presStyleLbl="solidFgAcc1" presStyleIdx="0" presStyleCnt="3"/>
      <dgm:spPr/>
    </dgm:pt>
    <dgm:pt modelId="{CD83B9F6-247E-43E8-B6D9-792D408E1C4F}" type="pres">
      <dgm:prSet presAssocID="{A9FA4401-615C-421F-9E3F-D1413CF3026D}" presName="text_2" presStyleLbl="node1" presStyleIdx="1" presStyleCnt="3">
        <dgm:presLayoutVars>
          <dgm:bulletEnabled val="1"/>
        </dgm:presLayoutVars>
      </dgm:prSet>
      <dgm:spPr/>
    </dgm:pt>
    <dgm:pt modelId="{02F0FF50-616E-4C7C-88D7-0939BD7AFFFC}" type="pres">
      <dgm:prSet presAssocID="{A9FA4401-615C-421F-9E3F-D1413CF3026D}" presName="accent_2" presStyleCnt="0"/>
      <dgm:spPr/>
    </dgm:pt>
    <dgm:pt modelId="{7563C478-AA59-49A9-A53F-C80FC80B63E4}" type="pres">
      <dgm:prSet presAssocID="{A9FA4401-615C-421F-9E3F-D1413CF3026D}" presName="accentRepeatNode" presStyleLbl="solidFgAcc1" presStyleIdx="1" presStyleCnt="3"/>
      <dgm:spPr/>
    </dgm:pt>
    <dgm:pt modelId="{D8BEE8A1-D826-48A3-BFB1-4961C698AEA3}" type="pres">
      <dgm:prSet presAssocID="{9EFA5276-C833-4399-9E41-1134B3DF36E1}" presName="text_3" presStyleLbl="node1" presStyleIdx="2" presStyleCnt="3">
        <dgm:presLayoutVars>
          <dgm:bulletEnabled val="1"/>
        </dgm:presLayoutVars>
      </dgm:prSet>
      <dgm:spPr/>
    </dgm:pt>
    <dgm:pt modelId="{A0773BB8-D503-471F-BB67-2B9E6B16BECA}" type="pres">
      <dgm:prSet presAssocID="{9EFA5276-C833-4399-9E41-1134B3DF36E1}" presName="accent_3" presStyleCnt="0"/>
      <dgm:spPr/>
    </dgm:pt>
    <dgm:pt modelId="{0CD2AC4B-CBED-4B65-AF8E-93E7BEA83BB2}" type="pres">
      <dgm:prSet presAssocID="{9EFA5276-C833-4399-9E41-1134B3DF36E1}" presName="accentRepeatNode" presStyleLbl="solidFgAcc1" presStyleIdx="2" presStyleCnt="3"/>
      <dgm:spPr/>
    </dgm:pt>
  </dgm:ptLst>
  <dgm:cxnLst>
    <dgm:cxn modelId="{90297E13-3F05-44C2-BEAF-DDBCA4523DE7}" srcId="{F2C29202-7EC6-4DE0-9F77-6549215033CF}" destId="{9EFA5276-C833-4399-9E41-1134B3DF36E1}" srcOrd="2" destOrd="0" parTransId="{25F52F23-5C15-40B1-8321-A54841CA3E21}" sibTransId="{6A42873E-0482-4930-AAE7-E83DCE41A74D}"/>
    <dgm:cxn modelId="{9DDE7729-C095-4E58-8162-16FD56086E59}" srcId="{F2C29202-7EC6-4DE0-9F77-6549215033CF}" destId="{A9FA4401-615C-421F-9E3F-D1413CF3026D}" srcOrd="1" destOrd="0" parTransId="{6EF17FE6-BDC5-44DC-BF46-D2BBAB3942FB}" sibTransId="{97359F3C-E1A8-4053-85C8-030B0A1FFE9E}"/>
    <dgm:cxn modelId="{22E87841-47CF-4EF4-B2F4-053F8E2244C3}" srcId="{F2C29202-7EC6-4DE0-9F77-6549215033CF}" destId="{5C728DEB-EC32-41D3-BF13-13C456C114E3}" srcOrd="0" destOrd="0" parTransId="{B0CA6D9E-6D09-420E-9152-BE2CCE5B9351}" sibTransId="{7E0DC23E-1A79-4221-8425-3369C5911319}"/>
    <dgm:cxn modelId="{64CE929C-4CFF-4251-A4A9-7E351D513BB9}" type="presOf" srcId="{5C728DEB-EC32-41D3-BF13-13C456C114E3}" destId="{59296F02-0E4A-4093-8EFA-60818965C3EE}" srcOrd="0" destOrd="0" presId="urn:microsoft.com/office/officeart/2008/layout/VerticalCurvedList"/>
    <dgm:cxn modelId="{AAF1BD9E-9B3F-4D78-B020-D21DEB606CB4}" type="presOf" srcId="{A9FA4401-615C-421F-9E3F-D1413CF3026D}" destId="{CD83B9F6-247E-43E8-B6D9-792D408E1C4F}" srcOrd="0" destOrd="0" presId="urn:microsoft.com/office/officeart/2008/layout/VerticalCurvedList"/>
    <dgm:cxn modelId="{C7483EB6-F434-4F13-B9E5-2876A7245A41}" type="presOf" srcId="{9EFA5276-C833-4399-9E41-1134B3DF36E1}" destId="{D8BEE8A1-D826-48A3-BFB1-4961C698AEA3}" srcOrd="0" destOrd="0" presId="urn:microsoft.com/office/officeart/2008/layout/VerticalCurvedList"/>
    <dgm:cxn modelId="{1ABA71EA-BE0D-43DE-BABB-7A9A8FFD442D}" type="presOf" srcId="{F2C29202-7EC6-4DE0-9F77-6549215033CF}" destId="{A275062C-8D68-4188-B351-EC611E218761}" srcOrd="0" destOrd="0" presId="urn:microsoft.com/office/officeart/2008/layout/VerticalCurvedList"/>
    <dgm:cxn modelId="{888DB6F9-75B7-4839-8C34-4EC62A6F63E0}" type="presOf" srcId="{7E0DC23E-1A79-4221-8425-3369C5911319}" destId="{36858D2A-41C2-496D-ACAC-021D08E4DC6C}" srcOrd="0" destOrd="0" presId="urn:microsoft.com/office/officeart/2008/layout/VerticalCurvedList"/>
    <dgm:cxn modelId="{ADDDF14E-FCCD-47AB-B928-8DE89EEDEB53}" type="presParOf" srcId="{A275062C-8D68-4188-B351-EC611E218761}" destId="{9297A15F-86B3-4AD9-90F6-9F5F359F5B5D}" srcOrd="0" destOrd="0" presId="urn:microsoft.com/office/officeart/2008/layout/VerticalCurvedList"/>
    <dgm:cxn modelId="{FBA75E55-1F60-4960-990C-1F779E4AEA48}" type="presParOf" srcId="{9297A15F-86B3-4AD9-90F6-9F5F359F5B5D}" destId="{EA63603D-283F-4E34-B759-DCAF43EA0AE9}" srcOrd="0" destOrd="0" presId="urn:microsoft.com/office/officeart/2008/layout/VerticalCurvedList"/>
    <dgm:cxn modelId="{CDED8B8C-CD26-46DC-8917-BAC99BCFDCAD}" type="presParOf" srcId="{EA63603D-283F-4E34-B759-DCAF43EA0AE9}" destId="{61E41F13-8FC8-40AE-BF4B-374557A628DD}" srcOrd="0" destOrd="0" presId="urn:microsoft.com/office/officeart/2008/layout/VerticalCurvedList"/>
    <dgm:cxn modelId="{32B8E28E-92D2-453A-AA75-65B08B6F3847}" type="presParOf" srcId="{EA63603D-283F-4E34-B759-DCAF43EA0AE9}" destId="{36858D2A-41C2-496D-ACAC-021D08E4DC6C}" srcOrd="1" destOrd="0" presId="urn:microsoft.com/office/officeart/2008/layout/VerticalCurvedList"/>
    <dgm:cxn modelId="{CC99FA8A-A1AE-4339-A970-AC1658C2609F}" type="presParOf" srcId="{EA63603D-283F-4E34-B759-DCAF43EA0AE9}" destId="{352D7C05-B81F-484B-8E65-45955623500F}" srcOrd="2" destOrd="0" presId="urn:microsoft.com/office/officeart/2008/layout/VerticalCurvedList"/>
    <dgm:cxn modelId="{AA6D097E-0CFC-4A10-B842-2885653604C7}" type="presParOf" srcId="{EA63603D-283F-4E34-B759-DCAF43EA0AE9}" destId="{0A39E398-A6F8-4E0D-86D3-0D1DC09E0BFB}" srcOrd="3" destOrd="0" presId="urn:microsoft.com/office/officeart/2008/layout/VerticalCurvedList"/>
    <dgm:cxn modelId="{F7C677AE-A13A-4D3F-BC40-1B96168670D0}" type="presParOf" srcId="{9297A15F-86B3-4AD9-90F6-9F5F359F5B5D}" destId="{59296F02-0E4A-4093-8EFA-60818965C3EE}" srcOrd="1" destOrd="0" presId="urn:microsoft.com/office/officeart/2008/layout/VerticalCurvedList"/>
    <dgm:cxn modelId="{28C508A7-7CB6-43EB-BC23-8BF9A41BABB3}" type="presParOf" srcId="{9297A15F-86B3-4AD9-90F6-9F5F359F5B5D}" destId="{5CC1D8DC-3EA9-45B7-A6CE-562B6DB0A172}" srcOrd="2" destOrd="0" presId="urn:microsoft.com/office/officeart/2008/layout/VerticalCurvedList"/>
    <dgm:cxn modelId="{E4AC50A8-DC73-4395-8759-4B7E2FD78C65}" type="presParOf" srcId="{5CC1D8DC-3EA9-45B7-A6CE-562B6DB0A172}" destId="{EBAA3E1F-C525-429E-9FD3-02383FE0BAB1}" srcOrd="0" destOrd="0" presId="urn:microsoft.com/office/officeart/2008/layout/VerticalCurvedList"/>
    <dgm:cxn modelId="{87E5B4EB-66D0-4E18-B79D-87CE1D1402B3}" type="presParOf" srcId="{9297A15F-86B3-4AD9-90F6-9F5F359F5B5D}" destId="{CD83B9F6-247E-43E8-B6D9-792D408E1C4F}" srcOrd="3" destOrd="0" presId="urn:microsoft.com/office/officeart/2008/layout/VerticalCurvedList"/>
    <dgm:cxn modelId="{2CD38B72-A42E-4189-90E4-D3CA57559886}" type="presParOf" srcId="{9297A15F-86B3-4AD9-90F6-9F5F359F5B5D}" destId="{02F0FF50-616E-4C7C-88D7-0939BD7AFFFC}" srcOrd="4" destOrd="0" presId="urn:microsoft.com/office/officeart/2008/layout/VerticalCurvedList"/>
    <dgm:cxn modelId="{FF132CFA-AEE4-4D1E-9808-F565AE61DF47}" type="presParOf" srcId="{02F0FF50-616E-4C7C-88D7-0939BD7AFFFC}" destId="{7563C478-AA59-49A9-A53F-C80FC80B63E4}" srcOrd="0" destOrd="0" presId="urn:microsoft.com/office/officeart/2008/layout/VerticalCurvedList"/>
    <dgm:cxn modelId="{B6F4E464-8D91-44E1-B1AE-8778E105383A}" type="presParOf" srcId="{9297A15F-86B3-4AD9-90F6-9F5F359F5B5D}" destId="{D8BEE8A1-D826-48A3-BFB1-4961C698AEA3}" srcOrd="5" destOrd="0" presId="urn:microsoft.com/office/officeart/2008/layout/VerticalCurvedList"/>
    <dgm:cxn modelId="{4DB53540-AB9C-495F-90F5-82CB0731636D}" type="presParOf" srcId="{9297A15F-86B3-4AD9-90F6-9F5F359F5B5D}" destId="{A0773BB8-D503-471F-BB67-2B9E6B16BECA}" srcOrd="6" destOrd="0" presId="urn:microsoft.com/office/officeart/2008/layout/VerticalCurvedList"/>
    <dgm:cxn modelId="{F2F96F00-3862-4CC6-B87A-C8B789157C51}" type="presParOf" srcId="{A0773BB8-D503-471F-BB67-2B9E6B16BECA}" destId="{0CD2AC4B-CBED-4B65-AF8E-93E7BEA83BB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B831AC38-59D1-42DB-A859-9FEBDA658A78}" type="doc">
      <dgm:prSet loTypeId="urn:microsoft.com/office/officeart/2005/8/layout/vList2" loCatId="list" qsTypeId="urn:microsoft.com/office/officeart/2005/8/quickstyle/simple3" qsCatId="simple" csTypeId="urn:microsoft.com/office/officeart/2005/8/colors/colorful4" csCatId="colorful" phldr="1"/>
      <dgm:spPr/>
      <dgm:t>
        <a:bodyPr/>
        <a:lstStyle/>
        <a:p>
          <a:endParaRPr lang="es-ES"/>
        </a:p>
      </dgm:t>
    </dgm:pt>
    <dgm:pt modelId="{6F1A7501-F6ED-48DF-80C8-748247D40B48}">
      <dgm:prSet phldr="0"/>
      <dgm:spPr/>
      <dgm:t>
        <a:bodyPr/>
        <a:lstStyle/>
        <a:p>
          <a:pPr algn="l" rtl="0">
            <a:lnSpc>
              <a:spcPct val="100000"/>
            </a:lnSpc>
          </a:pPr>
          <a:r>
            <a:rPr lang="es-ES" sz="2000" b="1">
              <a:ea typeface="+mn-ea"/>
              <a:cs typeface="+mn-cs"/>
            </a:rPr>
            <a:t>Banco del Austro</a:t>
          </a:r>
          <a:r>
            <a:rPr lang="es-ES" sz="2000">
              <a:ea typeface="+mn-ea"/>
              <a:cs typeface="+mn-cs"/>
            </a:rPr>
            <a:t> lidera en </a:t>
          </a:r>
          <a:r>
            <a:rPr lang="es-ES" sz="2000" b="1">
              <a:ea typeface="+mn-ea"/>
              <a:cs typeface="+mn-cs"/>
            </a:rPr>
            <a:t>variación de visitas web</a:t>
          </a:r>
          <a:r>
            <a:rPr lang="es-ES" sz="2000">
              <a:ea typeface="+mn-ea"/>
              <a:cs typeface="+mn-cs"/>
            </a:rPr>
            <a:t> con </a:t>
          </a:r>
          <a:r>
            <a:rPr lang="es-ES" sz="2000" b="1">
              <a:ea typeface="+mn-ea"/>
              <a:cs typeface="+mn-cs"/>
            </a:rPr>
            <a:t>+146.18</a:t>
          </a:r>
          <a:r>
            <a:rPr lang="es-ES" sz="2000">
              <a:ea typeface="+mn-ea"/>
              <a:cs typeface="+mn-cs"/>
            </a:rPr>
            <a:t>%.</a:t>
          </a:r>
          <a:endParaRPr lang="es-ES" sz="2000">
            <a:latin typeface="Arial"/>
            <a:ea typeface="+mn-ea"/>
            <a:cs typeface="+mn-cs"/>
          </a:endParaRPr>
        </a:p>
      </dgm:t>
    </dgm:pt>
    <dgm:pt modelId="{C8EA8B10-7838-46F1-832B-4DA762289F3E}" type="parTrans" cxnId="{6DC32450-F4AC-4170-98BB-4E6E47C5E3C1}">
      <dgm:prSet/>
      <dgm:spPr/>
    </dgm:pt>
    <dgm:pt modelId="{D57B2375-FFAF-4870-949F-929D5E1CCD24}" type="sibTrans" cxnId="{6DC32450-F4AC-4170-98BB-4E6E47C5E3C1}">
      <dgm:prSet/>
      <dgm:spPr/>
    </dgm:pt>
    <dgm:pt modelId="{A6776CF0-0D2A-4BF1-9AE8-EF39D88BD3E2}">
      <dgm:prSet phldr="0"/>
      <dgm:spPr/>
      <dgm:t>
        <a:bodyPr/>
        <a:lstStyle/>
        <a:p>
          <a:pPr algn="l">
            <a:lnSpc>
              <a:spcPct val="100000"/>
            </a:lnSpc>
          </a:pPr>
          <a:r>
            <a:rPr lang="es-ES" sz="2000">
              <a:ea typeface="+mn-ea"/>
              <a:cs typeface="+mn-cs"/>
            </a:rPr>
            <a:t>Banco del Pacífico (+71.86%) y Banco General Rumiñahui (+98.17%) también destacan en variación.</a:t>
          </a:r>
        </a:p>
      </dgm:t>
    </dgm:pt>
    <dgm:pt modelId="{DD1292C0-4BCE-4DC8-A357-56C15DF4AD71}" type="parTrans" cxnId="{23C59F7B-3473-4042-9C7A-8EABE3D36A08}">
      <dgm:prSet/>
      <dgm:spPr/>
    </dgm:pt>
    <dgm:pt modelId="{AC3DD2B0-42B6-4F27-8AF3-0B1426EB1304}" type="sibTrans" cxnId="{23C59F7B-3473-4042-9C7A-8EABE3D36A08}">
      <dgm:prSet/>
      <dgm:spPr/>
    </dgm:pt>
    <dgm:pt modelId="{3BCE94E6-A2AD-49FE-818A-F93BD6D873F4}">
      <dgm:prSet phldr="0"/>
      <dgm:spPr/>
      <dgm:t>
        <a:bodyPr/>
        <a:lstStyle/>
        <a:p>
          <a:pPr algn="l">
            <a:lnSpc>
              <a:spcPct val="100000"/>
            </a:lnSpc>
          </a:pPr>
          <a:r>
            <a:rPr lang="es-ES" sz="2000">
              <a:ea typeface="+mn-ea"/>
              <a:cs typeface="+mn-cs"/>
            </a:rPr>
            <a:t>Banco Pichincha (+48.32%) y Banco Guayaquil (+42.25%) mantienen variaciones estables.</a:t>
          </a:r>
        </a:p>
      </dgm:t>
    </dgm:pt>
    <dgm:pt modelId="{284FCCD0-0D1D-4CC0-A32A-2C48C3C23216}" type="parTrans" cxnId="{2A6DD9F3-18D5-4525-A5C1-14B154FAC021}">
      <dgm:prSet/>
      <dgm:spPr/>
    </dgm:pt>
    <dgm:pt modelId="{23859841-0D9C-4595-8EAB-BC0B471F82AE}" type="sibTrans" cxnId="{2A6DD9F3-18D5-4525-A5C1-14B154FAC021}">
      <dgm:prSet/>
      <dgm:spPr/>
    </dgm:pt>
    <dgm:pt modelId="{3D69AC4E-DD59-4775-AE14-ED666362DF59}">
      <dgm:prSet phldr="0"/>
      <dgm:spPr/>
      <dgm:t>
        <a:bodyPr/>
        <a:lstStyle/>
        <a:p>
          <a:pPr algn="l">
            <a:lnSpc>
              <a:spcPct val="100000"/>
            </a:lnSpc>
          </a:pPr>
          <a:r>
            <a:rPr lang="es-ES" sz="2000">
              <a:ea typeface="+mn-ea"/>
              <a:cs typeface="+mn-cs"/>
            </a:rPr>
            <a:t>La </a:t>
          </a:r>
          <a:r>
            <a:rPr lang="es-ES" sz="2000" b="1">
              <a:ea typeface="+mn-ea"/>
              <a:cs typeface="+mn-cs"/>
            </a:rPr>
            <a:t>duración promedio</a:t>
          </a:r>
          <a:r>
            <a:rPr lang="es-ES" sz="2000">
              <a:ea typeface="+mn-ea"/>
              <a:cs typeface="+mn-cs"/>
            </a:rPr>
            <a:t> de las visitas va de </a:t>
          </a:r>
          <a:r>
            <a:rPr lang="es-ES" sz="2000" b="1">
              <a:ea typeface="+mn-ea"/>
              <a:cs typeface="+mn-cs"/>
            </a:rPr>
            <a:t>7 a 15 minutos</a:t>
          </a:r>
          <a:r>
            <a:rPr lang="es-ES" sz="2000">
              <a:ea typeface="+mn-ea"/>
              <a:cs typeface="+mn-cs"/>
            </a:rPr>
            <a:t>, siendo Banco Machala el más visitado.</a:t>
          </a:r>
        </a:p>
      </dgm:t>
    </dgm:pt>
    <dgm:pt modelId="{AB50E886-AE51-46B4-89B0-0F0D0299D5E1}" type="parTrans" cxnId="{68D36591-F147-4A8D-AA41-5A88EB1F6847}">
      <dgm:prSet/>
      <dgm:spPr/>
    </dgm:pt>
    <dgm:pt modelId="{8ADF91EF-0DB9-4C6D-A7E7-73B9B4FA683B}" type="sibTrans" cxnId="{68D36591-F147-4A8D-AA41-5A88EB1F6847}">
      <dgm:prSet/>
      <dgm:spPr/>
    </dgm:pt>
    <dgm:pt modelId="{C9F0AFE9-3D9D-4DD8-A951-DD15C33570A4}">
      <dgm:prSet phldr="0"/>
      <dgm:spPr/>
      <dgm:t>
        <a:bodyPr/>
        <a:lstStyle/>
        <a:p>
          <a:pPr algn="l">
            <a:lnSpc>
              <a:spcPct val="100000"/>
            </a:lnSpc>
          </a:pPr>
          <a:r>
            <a:rPr lang="es-ES" sz="2000">
              <a:ea typeface="+mn-ea"/>
              <a:cs typeface="+mn-cs"/>
            </a:rPr>
            <a:t>Los </a:t>
          </a:r>
          <a:r>
            <a:rPr lang="es-ES" sz="2000" b="1">
              <a:ea typeface="+mn-ea"/>
              <a:cs typeface="+mn-cs"/>
            </a:rPr>
            <a:t>bancos más buscados</a:t>
          </a:r>
          <a:r>
            <a:rPr lang="es-ES" sz="2000">
              <a:ea typeface="+mn-ea"/>
              <a:cs typeface="+mn-cs"/>
            </a:rPr>
            <a:t>: Machala, Produbanco, Banco Internacional, Pichincha y Guayaquil.</a:t>
          </a:r>
        </a:p>
      </dgm:t>
    </dgm:pt>
    <dgm:pt modelId="{8D6BAEBD-F928-4761-905A-40B15952B9BD}" type="parTrans" cxnId="{BB05C2F7-64C9-4F8F-80A3-198DBAFFE0BE}">
      <dgm:prSet/>
      <dgm:spPr/>
    </dgm:pt>
    <dgm:pt modelId="{11997BFC-F27D-468D-906E-C9C41F1668C2}" type="sibTrans" cxnId="{BB05C2F7-64C9-4F8F-80A3-198DBAFFE0BE}">
      <dgm:prSet/>
      <dgm:spPr/>
    </dgm:pt>
    <dgm:pt modelId="{AB02B1C8-1A70-4A51-B556-6A227DB2D906}" type="pres">
      <dgm:prSet presAssocID="{B831AC38-59D1-42DB-A859-9FEBDA658A78}" presName="linear" presStyleCnt="0">
        <dgm:presLayoutVars>
          <dgm:animLvl val="lvl"/>
          <dgm:resizeHandles val="exact"/>
        </dgm:presLayoutVars>
      </dgm:prSet>
      <dgm:spPr/>
    </dgm:pt>
    <dgm:pt modelId="{B114BB1C-D9EF-4D9D-B14D-F4BC2B246893}" type="pres">
      <dgm:prSet presAssocID="{6F1A7501-F6ED-48DF-80C8-748247D40B48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C813BB5-7CEB-4F16-86BA-010C3A7768CB}" type="pres">
      <dgm:prSet presAssocID="{D57B2375-FFAF-4870-949F-929D5E1CCD24}" presName="spacer" presStyleCnt="0"/>
      <dgm:spPr/>
    </dgm:pt>
    <dgm:pt modelId="{DC6B6D98-DD30-4072-B707-071077B3B758}" type="pres">
      <dgm:prSet presAssocID="{A6776CF0-0D2A-4BF1-9AE8-EF39D88BD3E2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8477A9F3-5E05-4193-ACBD-E76D29690860}" type="pres">
      <dgm:prSet presAssocID="{AC3DD2B0-42B6-4F27-8AF3-0B1426EB1304}" presName="spacer" presStyleCnt="0"/>
      <dgm:spPr/>
    </dgm:pt>
    <dgm:pt modelId="{90619FFE-0F9E-41BB-B982-1ED89BA1B6E0}" type="pres">
      <dgm:prSet presAssocID="{3BCE94E6-A2AD-49FE-818A-F93BD6D873F4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D908BD5E-C3CD-4613-BAFE-329110D204AD}" type="pres">
      <dgm:prSet presAssocID="{23859841-0D9C-4595-8EAB-BC0B471F82AE}" presName="spacer" presStyleCnt="0"/>
      <dgm:spPr/>
    </dgm:pt>
    <dgm:pt modelId="{77E79726-554D-4D33-96F3-6732C51BB760}" type="pres">
      <dgm:prSet presAssocID="{3D69AC4E-DD59-4775-AE14-ED666362DF59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E334A78B-475F-41D4-8D25-3289F58C2E5B}" type="pres">
      <dgm:prSet presAssocID="{8ADF91EF-0DB9-4C6D-A7E7-73B9B4FA683B}" presName="spacer" presStyleCnt="0"/>
      <dgm:spPr/>
    </dgm:pt>
    <dgm:pt modelId="{4263CB0E-A934-4C79-BC2F-562BA43357BC}" type="pres">
      <dgm:prSet presAssocID="{C9F0AFE9-3D9D-4DD8-A951-DD15C33570A4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5E0E612A-BB10-4FDA-BF7B-94D540B2A502}" type="presOf" srcId="{A6776CF0-0D2A-4BF1-9AE8-EF39D88BD3E2}" destId="{DC6B6D98-DD30-4072-B707-071077B3B758}" srcOrd="0" destOrd="0" presId="urn:microsoft.com/office/officeart/2005/8/layout/vList2"/>
    <dgm:cxn modelId="{B8D1D031-4CB2-42CF-8297-A0C00004FF2A}" type="presOf" srcId="{3D69AC4E-DD59-4775-AE14-ED666362DF59}" destId="{77E79726-554D-4D33-96F3-6732C51BB760}" srcOrd="0" destOrd="0" presId="urn:microsoft.com/office/officeart/2005/8/layout/vList2"/>
    <dgm:cxn modelId="{6CABDF34-1635-48EC-A89A-DE0358DC5A3A}" type="presOf" srcId="{3BCE94E6-A2AD-49FE-818A-F93BD6D873F4}" destId="{90619FFE-0F9E-41BB-B982-1ED89BA1B6E0}" srcOrd="0" destOrd="0" presId="urn:microsoft.com/office/officeart/2005/8/layout/vList2"/>
    <dgm:cxn modelId="{6DC32450-F4AC-4170-98BB-4E6E47C5E3C1}" srcId="{B831AC38-59D1-42DB-A859-9FEBDA658A78}" destId="{6F1A7501-F6ED-48DF-80C8-748247D40B48}" srcOrd="0" destOrd="0" parTransId="{C8EA8B10-7838-46F1-832B-4DA762289F3E}" sibTransId="{D57B2375-FFAF-4870-949F-929D5E1CCD24}"/>
    <dgm:cxn modelId="{23C59F7B-3473-4042-9C7A-8EABE3D36A08}" srcId="{B831AC38-59D1-42DB-A859-9FEBDA658A78}" destId="{A6776CF0-0D2A-4BF1-9AE8-EF39D88BD3E2}" srcOrd="1" destOrd="0" parTransId="{DD1292C0-4BCE-4DC8-A357-56C15DF4AD71}" sibTransId="{AC3DD2B0-42B6-4F27-8AF3-0B1426EB1304}"/>
    <dgm:cxn modelId="{68D36591-F147-4A8D-AA41-5A88EB1F6847}" srcId="{B831AC38-59D1-42DB-A859-9FEBDA658A78}" destId="{3D69AC4E-DD59-4775-AE14-ED666362DF59}" srcOrd="3" destOrd="0" parTransId="{AB50E886-AE51-46B4-89B0-0F0D0299D5E1}" sibTransId="{8ADF91EF-0DB9-4C6D-A7E7-73B9B4FA683B}"/>
    <dgm:cxn modelId="{A51D3B95-A4A5-433F-B812-DCB1B93BF5C5}" type="presOf" srcId="{C9F0AFE9-3D9D-4DD8-A951-DD15C33570A4}" destId="{4263CB0E-A934-4C79-BC2F-562BA43357BC}" srcOrd="0" destOrd="0" presId="urn:microsoft.com/office/officeart/2005/8/layout/vList2"/>
    <dgm:cxn modelId="{7B4AB996-1288-4B26-A2E9-AF09E43DFCAF}" type="presOf" srcId="{B831AC38-59D1-42DB-A859-9FEBDA658A78}" destId="{AB02B1C8-1A70-4A51-B556-6A227DB2D906}" srcOrd="0" destOrd="0" presId="urn:microsoft.com/office/officeart/2005/8/layout/vList2"/>
    <dgm:cxn modelId="{445A8E9E-4DDD-46C5-AAA8-831FF92135AA}" type="presOf" srcId="{6F1A7501-F6ED-48DF-80C8-748247D40B48}" destId="{B114BB1C-D9EF-4D9D-B14D-F4BC2B246893}" srcOrd="0" destOrd="0" presId="urn:microsoft.com/office/officeart/2005/8/layout/vList2"/>
    <dgm:cxn modelId="{2A6DD9F3-18D5-4525-A5C1-14B154FAC021}" srcId="{B831AC38-59D1-42DB-A859-9FEBDA658A78}" destId="{3BCE94E6-A2AD-49FE-818A-F93BD6D873F4}" srcOrd="2" destOrd="0" parTransId="{284FCCD0-0D1D-4CC0-A32A-2C48C3C23216}" sibTransId="{23859841-0D9C-4595-8EAB-BC0B471F82AE}"/>
    <dgm:cxn modelId="{BB05C2F7-64C9-4F8F-80A3-198DBAFFE0BE}" srcId="{B831AC38-59D1-42DB-A859-9FEBDA658A78}" destId="{C9F0AFE9-3D9D-4DD8-A951-DD15C33570A4}" srcOrd="4" destOrd="0" parTransId="{8D6BAEBD-F928-4761-905A-40B15952B9BD}" sibTransId="{11997BFC-F27D-468D-906E-C9C41F1668C2}"/>
    <dgm:cxn modelId="{323EE792-A925-46AA-84C6-14C44A70EE1B}" type="presParOf" srcId="{AB02B1C8-1A70-4A51-B556-6A227DB2D906}" destId="{B114BB1C-D9EF-4D9D-B14D-F4BC2B246893}" srcOrd="0" destOrd="0" presId="urn:microsoft.com/office/officeart/2005/8/layout/vList2"/>
    <dgm:cxn modelId="{EA876DCE-7242-4F57-A89F-F3171D58808C}" type="presParOf" srcId="{AB02B1C8-1A70-4A51-B556-6A227DB2D906}" destId="{1C813BB5-7CEB-4F16-86BA-010C3A7768CB}" srcOrd="1" destOrd="0" presId="urn:microsoft.com/office/officeart/2005/8/layout/vList2"/>
    <dgm:cxn modelId="{7DEFFC5E-85A9-481D-A1DE-3D34F8C19C89}" type="presParOf" srcId="{AB02B1C8-1A70-4A51-B556-6A227DB2D906}" destId="{DC6B6D98-DD30-4072-B707-071077B3B758}" srcOrd="2" destOrd="0" presId="urn:microsoft.com/office/officeart/2005/8/layout/vList2"/>
    <dgm:cxn modelId="{AEDC2BEC-BBA5-4AAB-8F85-5A260497C994}" type="presParOf" srcId="{AB02B1C8-1A70-4A51-B556-6A227DB2D906}" destId="{8477A9F3-5E05-4193-ACBD-E76D29690860}" srcOrd="3" destOrd="0" presId="urn:microsoft.com/office/officeart/2005/8/layout/vList2"/>
    <dgm:cxn modelId="{195D38B1-2841-4148-BF76-6AD36FA3229B}" type="presParOf" srcId="{AB02B1C8-1A70-4A51-B556-6A227DB2D906}" destId="{90619FFE-0F9E-41BB-B982-1ED89BA1B6E0}" srcOrd="4" destOrd="0" presId="urn:microsoft.com/office/officeart/2005/8/layout/vList2"/>
    <dgm:cxn modelId="{60082FC2-0A5C-43CE-BE6A-440C463DFB07}" type="presParOf" srcId="{AB02B1C8-1A70-4A51-B556-6A227DB2D906}" destId="{D908BD5E-C3CD-4613-BAFE-329110D204AD}" srcOrd="5" destOrd="0" presId="urn:microsoft.com/office/officeart/2005/8/layout/vList2"/>
    <dgm:cxn modelId="{BC269B84-0542-40A4-BDAF-202591CBFA6B}" type="presParOf" srcId="{AB02B1C8-1A70-4A51-B556-6A227DB2D906}" destId="{77E79726-554D-4D33-96F3-6732C51BB760}" srcOrd="6" destOrd="0" presId="urn:microsoft.com/office/officeart/2005/8/layout/vList2"/>
    <dgm:cxn modelId="{5C95CEA5-62C3-4AA9-BE92-FBB2F174FB99}" type="presParOf" srcId="{AB02B1C8-1A70-4A51-B556-6A227DB2D906}" destId="{E334A78B-475F-41D4-8D25-3289F58C2E5B}" srcOrd="7" destOrd="0" presId="urn:microsoft.com/office/officeart/2005/8/layout/vList2"/>
    <dgm:cxn modelId="{C0304C24-AA45-4691-8CE8-BE2002E4D989}" type="presParOf" srcId="{AB02B1C8-1A70-4A51-B556-6A227DB2D906}" destId="{4263CB0E-A934-4C79-BC2F-562BA43357BC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D5A3C983-8B3A-4FDE-91E9-84B46DE8EBD1}" type="doc">
      <dgm:prSet loTypeId="urn:microsoft.com/office/officeart/2005/8/layout/default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92E76E80-EA9B-46E0-A49C-CCEE2DBF75E7}">
      <dgm:prSet phldrT="[Texto]"/>
      <dgm:spPr/>
      <dgm:t>
        <a:bodyPr/>
        <a:lstStyle/>
        <a:p>
          <a:pPr rtl="0">
            <a:buNone/>
          </a:pPr>
          <a:r>
            <a:rPr lang="es-ES" b="0"/>
            <a:t>Las universidades ecuatorianas avanzan hacia una </a:t>
          </a:r>
          <a:r>
            <a:rPr lang="es-ES" b="1"/>
            <a:t>transformación digital sostenida</a:t>
          </a:r>
          <a:r>
            <a:rPr lang="es-ES" b="0"/>
            <a:t>.</a:t>
          </a:r>
          <a:endParaRPr lang="es-EC"/>
        </a:p>
      </dgm:t>
    </dgm:pt>
    <dgm:pt modelId="{8684F716-2457-4981-84A0-8C7709E45BB9}" type="parTrans" cxnId="{55A73BDA-4551-4CA6-B3F9-A5B07972299A}">
      <dgm:prSet/>
      <dgm:spPr/>
      <dgm:t>
        <a:bodyPr/>
        <a:lstStyle/>
        <a:p>
          <a:endParaRPr lang="es-EC"/>
        </a:p>
      </dgm:t>
    </dgm:pt>
    <dgm:pt modelId="{7DE0EC4E-9551-4A06-9F12-6BCD4C1AC941}" type="sibTrans" cxnId="{55A73BDA-4551-4CA6-B3F9-A5B07972299A}">
      <dgm:prSet/>
      <dgm:spPr/>
      <dgm:t>
        <a:bodyPr/>
        <a:lstStyle/>
        <a:p>
          <a:endParaRPr lang="es-EC"/>
        </a:p>
      </dgm:t>
    </dgm:pt>
    <dgm:pt modelId="{AD74C5F2-8B52-4D96-B358-D4D44BAF7D6D}">
      <dgm:prSet/>
      <dgm:spPr/>
      <dgm:t>
        <a:bodyPr/>
        <a:lstStyle/>
        <a:p>
          <a:pPr rtl="0"/>
          <a:r>
            <a:rPr lang="es-ES" b="0"/>
            <a:t>El uso de </a:t>
          </a:r>
          <a:r>
            <a:rPr lang="es-ES" b="1"/>
            <a:t>sitios web, redes sociales y analítica digital</a:t>
          </a:r>
          <a:r>
            <a:rPr lang="es-ES" b="0"/>
            <a:t> se ha convertido en un eje clave de visibilidad académica.</a:t>
          </a:r>
        </a:p>
      </dgm:t>
    </dgm:pt>
    <dgm:pt modelId="{57C9C4ED-2E4B-420B-9A4B-61B672AEC2C2}" type="parTrans" cxnId="{0EF5AF66-35FF-45B3-8503-295E0C40F1B2}">
      <dgm:prSet/>
      <dgm:spPr/>
      <dgm:t>
        <a:bodyPr/>
        <a:lstStyle/>
        <a:p>
          <a:endParaRPr lang="es-EC"/>
        </a:p>
      </dgm:t>
    </dgm:pt>
    <dgm:pt modelId="{0BD47E71-47A1-49FE-8810-18D9F3256D76}" type="sibTrans" cxnId="{0EF5AF66-35FF-45B3-8503-295E0C40F1B2}">
      <dgm:prSet/>
      <dgm:spPr/>
      <dgm:t>
        <a:bodyPr/>
        <a:lstStyle/>
        <a:p>
          <a:endParaRPr lang="es-EC"/>
        </a:p>
      </dgm:t>
    </dgm:pt>
    <dgm:pt modelId="{A449ED65-4012-458E-AF33-8CD659ED70E7}">
      <dgm:prSet/>
      <dgm:spPr/>
      <dgm:t>
        <a:bodyPr/>
        <a:lstStyle/>
        <a:p>
          <a:pPr rtl="0"/>
          <a:r>
            <a:rPr lang="es-ES" b="0"/>
            <a:t>La </a:t>
          </a:r>
          <a:r>
            <a:rPr lang="es-ES" b="1"/>
            <a:t>Escuela Politécnica Nacional</a:t>
          </a:r>
          <a:r>
            <a:rPr lang="es-ES" b="0"/>
            <a:t> se consolida entre las instituciones con </a:t>
          </a:r>
          <a:r>
            <a:rPr lang="es-ES" b="1"/>
            <a:t>mayor relevancia digital y posicionamiento técnico</a:t>
          </a:r>
          <a:r>
            <a:rPr lang="es-ES" b="0"/>
            <a:t> del país.</a:t>
          </a:r>
        </a:p>
      </dgm:t>
    </dgm:pt>
    <dgm:pt modelId="{AA2A162C-8FEB-4EA2-A914-C62B31C18B61}" type="parTrans" cxnId="{15C6098A-FE85-42FA-A1B7-6881FFC3E18D}">
      <dgm:prSet/>
      <dgm:spPr/>
      <dgm:t>
        <a:bodyPr/>
        <a:lstStyle/>
        <a:p>
          <a:endParaRPr lang="es-EC"/>
        </a:p>
      </dgm:t>
    </dgm:pt>
    <dgm:pt modelId="{0E16FF60-9E80-4716-8DBF-0F6837EB50C8}" type="sibTrans" cxnId="{15C6098A-FE85-42FA-A1B7-6881FFC3E18D}">
      <dgm:prSet/>
      <dgm:spPr/>
      <dgm:t>
        <a:bodyPr/>
        <a:lstStyle/>
        <a:p>
          <a:endParaRPr lang="es-EC"/>
        </a:p>
      </dgm:t>
    </dgm:pt>
    <dgm:pt modelId="{9312961C-CDE9-4311-83AF-18FC70033747}">
      <dgm:prSet/>
      <dgm:spPr/>
      <dgm:t>
        <a:bodyPr/>
        <a:lstStyle/>
        <a:p>
          <a:pPr rtl="0"/>
          <a:r>
            <a:rPr lang="es-ES" b="1">
              <a:latin typeface="Arial"/>
            </a:rPr>
            <a:t>Existen </a:t>
          </a:r>
          <a:r>
            <a:rPr lang="es-ES" b="1"/>
            <a:t>brechas en accesibilidad, interacción y presencia orgánica</a:t>
          </a:r>
          <a:r>
            <a:rPr lang="es-ES" b="0"/>
            <a:t>.</a:t>
          </a:r>
        </a:p>
      </dgm:t>
    </dgm:pt>
    <dgm:pt modelId="{0147B0CF-58BA-48A5-94F2-BE9CBF46EFD0}" type="parTrans" cxnId="{951D64C5-FD25-47AC-BD33-41CFA6CEC5AC}">
      <dgm:prSet/>
      <dgm:spPr/>
      <dgm:t>
        <a:bodyPr/>
        <a:lstStyle/>
        <a:p>
          <a:endParaRPr lang="es-EC"/>
        </a:p>
      </dgm:t>
    </dgm:pt>
    <dgm:pt modelId="{1D94C149-9F38-49D0-A339-F559E6F704C0}" type="sibTrans" cxnId="{951D64C5-FD25-47AC-BD33-41CFA6CEC5AC}">
      <dgm:prSet/>
      <dgm:spPr/>
      <dgm:t>
        <a:bodyPr/>
        <a:lstStyle/>
        <a:p>
          <a:endParaRPr lang="es-EC"/>
        </a:p>
      </dgm:t>
    </dgm:pt>
    <dgm:pt modelId="{FD1FB67C-0A1D-4B6A-864C-E47F2049CAFC}" type="pres">
      <dgm:prSet presAssocID="{D5A3C983-8B3A-4FDE-91E9-84B46DE8EBD1}" presName="diagram" presStyleCnt="0">
        <dgm:presLayoutVars>
          <dgm:dir/>
          <dgm:resizeHandles val="exact"/>
        </dgm:presLayoutVars>
      </dgm:prSet>
      <dgm:spPr/>
    </dgm:pt>
    <dgm:pt modelId="{78586C4D-87AC-4959-8982-208073959511}" type="pres">
      <dgm:prSet presAssocID="{92E76E80-EA9B-46E0-A49C-CCEE2DBF75E7}" presName="node" presStyleLbl="node1" presStyleIdx="0" presStyleCnt="4">
        <dgm:presLayoutVars>
          <dgm:bulletEnabled val="1"/>
        </dgm:presLayoutVars>
      </dgm:prSet>
      <dgm:spPr/>
    </dgm:pt>
    <dgm:pt modelId="{40342EC6-B3C2-4D0D-AB95-2B1019F1301F}" type="pres">
      <dgm:prSet presAssocID="{7DE0EC4E-9551-4A06-9F12-6BCD4C1AC941}" presName="sibTrans" presStyleCnt="0"/>
      <dgm:spPr/>
    </dgm:pt>
    <dgm:pt modelId="{E8774CF5-CC4C-4E1F-8F54-CC83251166E7}" type="pres">
      <dgm:prSet presAssocID="{AD74C5F2-8B52-4D96-B358-D4D44BAF7D6D}" presName="node" presStyleLbl="node1" presStyleIdx="1" presStyleCnt="4">
        <dgm:presLayoutVars>
          <dgm:bulletEnabled val="1"/>
        </dgm:presLayoutVars>
      </dgm:prSet>
      <dgm:spPr/>
    </dgm:pt>
    <dgm:pt modelId="{E5392F9B-F409-4D73-B836-8ABDA57CC682}" type="pres">
      <dgm:prSet presAssocID="{0BD47E71-47A1-49FE-8810-18D9F3256D76}" presName="sibTrans" presStyleCnt="0"/>
      <dgm:spPr/>
    </dgm:pt>
    <dgm:pt modelId="{13F97F78-585B-4E58-A903-F2F24195ACA8}" type="pres">
      <dgm:prSet presAssocID="{A449ED65-4012-458E-AF33-8CD659ED70E7}" presName="node" presStyleLbl="node1" presStyleIdx="2" presStyleCnt="4">
        <dgm:presLayoutVars>
          <dgm:bulletEnabled val="1"/>
        </dgm:presLayoutVars>
      </dgm:prSet>
      <dgm:spPr/>
    </dgm:pt>
    <dgm:pt modelId="{85F3D256-FEB1-41E1-BCA9-0CA04D5FAF80}" type="pres">
      <dgm:prSet presAssocID="{0E16FF60-9E80-4716-8DBF-0F6837EB50C8}" presName="sibTrans" presStyleCnt="0"/>
      <dgm:spPr/>
    </dgm:pt>
    <dgm:pt modelId="{2F65E827-1A6A-49A9-95A4-7576E2B3AA0D}" type="pres">
      <dgm:prSet presAssocID="{9312961C-CDE9-4311-83AF-18FC70033747}" presName="node" presStyleLbl="node1" presStyleIdx="3" presStyleCnt="4">
        <dgm:presLayoutVars>
          <dgm:bulletEnabled val="1"/>
        </dgm:presLayoutVars>
      </dgm:prSet>
      <dgm:spPr/>
    </dgm:pt>
  </dgm:ptLst>
  <dgm:cxnLst>
    <dgm:cxn modelId="{E23B535B-A652-4B09-AE91-354F9B4DDEA6}" type="presOf" srcId="{D5A3C983-8B3A-4FDE-91E9-84B46DE8EBD1}" destId="{FD1FB67C-0A1D-4B6A-864C-E47F2049CAFC}" srcOrd="0" destOrd="0" presId="urn:microsoft.com/office/officeart/2005/8/layout/default"/>
    <dgm:cxn modelId="{0EF5AF66-35FF-45B3-8503-295E0C40F1B2}" srcId="{D5A3C983-8B3A-4FDE-91E9-84B46DE8EBD1}" destId="{AD74C5F2-8B52-4D96-B358-D4D44BAF7D6D}" srcOrd="1" destOrd="0" parTransId="{57C9C4ED-2E4B-420B-9A4B-61B672AEC2C2}" sibTransId="{0BD47E71-47A1-49FE-8810-18D9F3256D76}"/>
    <dgm:cxn modelId="{51669467-CB85-4202-BA9D-9D8E17AE0EB1}" type="presOf" srcId="{9312961C-CDE9-4311-83AF-18FC70033747}" destId="{2F65E827-1A6A-49A9-95A4-7576E2B3AA0D}" srcOrd="0" destOrd="0" presId="urn:microsoft.com/office/officeart/2005/8/layout/default"/>
    <dgm:cxn modelId="{8544E94B-2EF1-44D8-94D1-98D203001985}" type="presOf" srcId="{AD74C5F2-8B52-4D96-B358-D4D44BAF7D6D}" destId="{E8774CF5-CC4C-4E1F-8F54-CC83251166E7}" srcOrd="0" destOrd="0" presId="urn:microsoft.com/office/officeart/2005/8/layout/default"/>
    <dgm:cxn modelId="{15C6098A-FE85-42FA-A1B7-6881FFC3E18D}" srcId="{D5A3C983-8B3A-4FDE-91E9-84B46DE8EBD1}" destId="{A449ED65-4012-458E-AF33-8CD659ED70E7}" srcOrd="2" destOrd="0" parTransId="{AA2A162C-8FEB-4EA2-A914-C62B31C18B61}" sibTransId="{0E16FF60-9E80-4716-8DBF-0F6837EB50C8}"/>
    <dgm:cxn modelId="{367914BB-16CC-4094-AD1F-190325A9B7AA}" type="presOf" srcId="{A449ED65-4012-458E-AF33-8CD659ED70E7}" destId="{13F97F78-585B-4E58-A903-F2F24195ACA8}" srcOrd="0" destOrd="0" presId="urn:microsoft.com/office/officeart/2005/8/layout/default"/>
    <dgm:cxn modelId="{951D64C5-FD25-47AC-BD33-41CFA6CEC5AC}" srcId="{D5A3C983-8B3A-4FDE-91E9-84B46DE8EBD1}" destId="{9312961C-CDE9-4311-83AF-18FC70033747}" srcOrd="3" destOrd="0" parTransId="{0147B0CF-58BA-48A5-94F2-BE9CBF46EFD0}" sibTransId="{1D94C149-9F38-49D0-A339-F559E6F704C0}"/>
    <dgm:cxn modelId="{55A73BDA-4551-4CA6-B3F9-A5B07972299A}" srcId="{D5A3C983-8B3A-4FDE-91E9-84B46DE8EBD1}" destId="{92E76E80-EA9B-46E0-A49C-CCEE2DBF75E7}" srcOrd="0" destOrd="0" parTransId="{8684F716-2457-4981-84A0-8C7709E45BB9}" sibTransId="{7DE0EC4E-9551-4A06-9F12-6BCD4C1AC941}"/>
    <dgm:cxn modelId="{5F4EFDF3-E4F2-481D-8BE4-AC84CC066860}" type="presOf" srcId="{92E76E80-EA9B-46E0-A49C-CCEE2DBF75E7}" destId="{78586C4D-87AC-4959-8982-208073959511}" srcOrd="0" destOrd="0" presId="urn:microsoft.com/office/officeart/2005/8/layout/default"/>
    <dgm:cxn modelId="{0B116D28-A2ED-4B28-B32C-751661BDD5C5}" type="presParOf" srcId="{FD1FB67C-0A1D-4B6A-864C-E47F2049CAFC}" destId="{78586C4D-87AC-4959-8982-208073959511}" srcOrd="0" destOrd="0" presId="urn:microsoft.com/office/officeart/2005/8/layout/default"/>
    <dgm:cxn modelId="{3902DF97-4D70-444F-A2BC-5F8241499E1A}" type="presParOf" srcId="{FD1FB67C-0A1D-4B6A-864C-E47F2049CAFC}" destId="{40342EC6-B3C2-4D0D-AB95-2B1019F1301F}" srcOrd="1" destOrd="0" presId="urn:microsoft.com/office/officeart/2005/8/layout/default"/>
    <dgm:cxn modelId="{1F3B37E0-81E7-41C1-8076-E49C98803264}" type="presParOf" srcId="{FD1FB67C-0A1D-4B6A-864C-E47F2049CAFC}" destId="{E8774CF5-CC4C-4E1F-8F54-CC83251166E7}" srcOrd="2" destOrd="0" presId="urn:microsoft.com/office/officeart/2005/8/layout/default"/>
    <dgm:cxn modelId="{10E854B8-D684-4FF2-B9D4-90DE9FAAB123}" type="presParOf" srcId="{FD1FB67C-0A1D-4B6A-864C-E47F2049CAFC}" destId="{E5392F9B-F409-4D73-B836-8ABDA57CC682}" srcOrd="3" destOrd="0" presId="urn:microsoft.com/office/officeart/2005/8/layout/default"/>
    <dgm:cxn modelId="{F4F7E32E-7648-444A-83E5-4B575DC76488}" type="presParOf" srcId="{FD1FB67C-0A1D-4B6A-864C-E47F2049CAFC}" destId="{13F97F78-585B-4E58-A903-F2F24195ACA8}" srcOrd="4" destOrd="0" presId="urn:microsoft.com/office/officeart/2005/8/layout/default"/>
    <dgm:cxn modelId="{2E8DE5A0-9AF6-422D-9330-3BA6966CCFE0}" type="presParOf" srcId="{FD1FB67C-0A1D-4B6A-864C-E47F2049CAFC}" destId="{85F3D256-FEB1-41E1-BCA9-0CA04D5FAF80}" srcOrd="5" destOrd="0" presId="urn:microsoft.com/office/officeart/2005/8/layout/default"/>
    <dgm:cxn modelId="{93C2BB88-752F-43A7-82A0-2BEC92ED7F9C}" type="presParOf" srcId="{FD1FB67C-0A1D-4B6A-864C-E47F2049CAFC}" destId="{2F65E827-1A6A-49A9-95A4-7576E2B3AA0D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082EF275-3902-40A8-B168-88C92EAAB7A8}">
      <dgm:prSet phldrT="[Texto]"/>
      <dgm:spPr/>
      <dgm:t>
        <a:bodyPr/>
        <a:lstStyle/>
        <a:p>
          <a:pPr rtl="0"/>
          <a:r>
            <a:rPr lang="es-EC" sz="1800"/>
            <a:t>Las universidades ecuatorianas han fortalecido su presencia en línea</a:t>
          </a:r>
          <a:r>
            <a:rPr lang="es-EC">
              <a:latin typeface="Arial"/>
            </a:rPr>
            <a:t>, pero con fuertes variaciones</a:t>
          </a:r>
          <a:endParaRPr lang="en-US"/>
        </a:p>
      </dgm:t>
    </dgm:pt>
    <dgm:pt modelId="{A2FD1ADD-CE3E-4807-8618-317AF7DCB12B}" type="parTrans" cxnId="{D9CD6A61-11E2-448F-9316-6786D809F1FF}">
      <dgm:prSet/>
      <dgm:spPr/>
      <dgm:t>
        <a:bodyPr/>
        <a:lstStyle/>
        <a:p>
          <a:endParaRPr lang="es-EC"/>
        </a:p>
      </dgm:t>
    </dgm:pt>
    <dgm:pt modelId="{D1E1DE7F-8A48-40D7-AB81-418252BE83E4}" type="sibTrans" cxnId="{D9CD6A61-11E2-448F-9316-6786D809F1FF}">
      <dgm:prSet/>
      <dgm:spPr/>
      <dgm:t>
        <a:bodyPr/>
        <a:lstStyle/>
        <a:p>
          <a:endParaRPr lang="es-EC"/>
        </a:p>
      </dgm:t>
    </dgm:pt>
    <dgm:pt modelId="{9CF6BD8E-9CDC-43A1-83CA-308722637D3D}">
      <dgm:prSet phldrT="[Texto]"/>
      <dgm:spPr/>
      <dgm:t>
        <a:bodyPr/>
        <a:lstStyle/>
        <a:p>
          <a:r>
            <a:rPr lang="en-US" sz="1800" err="1"/>
            <a:t>Existen</a:t>
          </a:r>
          <a:r>
            <a:rPr lang="en-US" sz="1800"/>
            <a:t> </a:t>
          </a:r>
          <a:r>
            <a:rPr lang="en-US" sz="1800" err="1"/>
            <a:t>grandes</a:t>
          </a:r>
          <a:r>
            <a:rPr lang="en-US" sz="1800"/>
            <a:t> </a:t>
          </a:r>
          <a:r>
            <a:rPr lang="en-US" sz="1800" err="1"/>
            <a:t>variaciones</a:t>
          </a:r>
          <a:r>
            <a:rPr lang="en-US" sz="1800"/>
            <a:t> </a:t>
          </a:r>
          <a:r>
            <a:rPr lang="en-US" sz="1800" err="1"/>
            <a:t>en</a:t>
          </a:r>
          <a:r>
            <a:rPr lang="en-US" sz="1800"/>
            <a:t> </a:t>
          </a:r>
          <a:r>
            <a:rPr lang="en-US" sz="1800" err="1"/>
            <a:t>accesibilidad</a:t>
          </a:r>
          <a:r>
            <a:rPr lang="en-US" sz="1800"/>
            <a:t>. La EPN (81%) </a:t>
          </a:r>
          <a:r>
            <a:rPr lang="en-US" sz="1800" err="1"/>
            <a:t>debe</a:t>
          </a:r>
          <a:r>
            <a:rPr lang="en-US" sz="1800"/>
            <a:t> </a:t>
          </a:r>
          <a:r>
            <a:rPr lang="en-US" sz="1800" err="1"/>
            <a:t>aún</a:t>
          </a:r>
          <a:r>
            <a:rPr lang="en-US" sz="1800"/>
            <a:t> </a:t>
          </a:r>
          <a:r>
            <a:rPr lang="en-US" sz="1800" err="1"/>
            <a:t>optimizar</a:t>
          </a:r>
          <a:r>
            <a:rPr lang="en-US" sz="1800"/>
            <a:t> </a:t>
          </a:r>
          <a:r>
            <a:rPr lang="en-US" sz="1800" err="1"/>
            <a:t>su</a:t>
          </a:r>
          <a:r>
            <a:rPr lang="en-US" sz="1800"/>
            <a:t> </a:t>
          </a:r>
          <a:r>
            <a:rPr lang="en-US" sz="1800" err="1"/>
            <a:t>interfaz</a:t>
          </a:r>
          <a:endParaRPr lang="en-US" err="1"/>
        </a:p>
      </dgm:t>
    </dgm:pt>
    <dgm:pt modelId="{66B5A1E5-A1FD-4AB3-A379-2FC41CA535B4}" type="parTrans" cxnId="{6B777C64-D54C-40CC-8D6C-4EE35E6DD06E}">
      <dgm:prSet/>
      <dgm:spPr/>
    </dgm:pt>
    <dgm:pt modelId="{95189D38-B719-47F4-AA9A-9DFF3AA75BD2}" type="sibTrans" cxnId="{6B777C64-D54C-40CC-8D6C-4EE35E6DD06E}">
      <dgm:prSet/>
      <dgm:spPr/>
    </dgm:pt>
    <dgm:pt modelId="{50899DFE-BA76-4601-B04A-55C00D6AC40E}">
      <dgm:prSet phldrT="[Texto]"/>
      <dgm:spPr/>
      <dgm:t>
        <a:bodyPr/>
        <a:lstStyle/>
        <a:p>
          <a:pPr rtl="0"/>
          <a:r>
            <a:rPr lang="en-US" sz="1800">
              <a:latin typeface="Arial"/>
            </a:rPr>
            <a:t>La EPN es </a:t>
          </a:r>
          <a:r>
            <a:rPr lang="en-US" sz="1800" err="1">
              <a:latin typeface="Arial"/>
            </a:rPr>
            <a:t>reconocida</a:t>
          </a:r>
          <a:r>
            <a:rPr lang="en-US" sz="1800">
              <a:latin typeface="Arial"/>
            </a:rPr>
            <a:t> </a:t>
          </a:r>
          <a:r>
            <a:rPr lang="en-US" sz="1800" err="1">
              <a:latin typeface="Arial"/>
            </a:rPr>
            <a:t>por</a:t>
          </a:r>
          <a:r>
            <a:rPr lang="en-US" sz="1800">
              <a:latin typeface="Arial"/>
            </a:rPr>
            <a:t> </a:t>
          </a:r>
          <a:r>
            <a:rPr lang="en-US" sz="1800" err="1">
              <a:latin typeface="Arial"/>
            </a:rPr>
            <a:t>su</a:t>
          </a:r>
          <a:r>
            <a:rPr lang="en-US" sz="1800">
              <a:latin typeface="Arial"/>
            </a:rPr>
            <a:t> </a:t>
          </a:r>
          <a:r>
            <a:rPr lang="en-US" sz="1800" err="1">
              <a:latin typeface="Arial"/>
            </a:rPr>
            <a:t>marca</a:t>
          </a:r>
          <a:r>
            <a:rPr lang="en-US" sz="1800">
              <a:latin typeface="Arial"/>
            </a:rPr>
            <a:t> de </a:t>
          </a:r>
          <a:r>
            <a:rPr lang="en-US" sz="1800" err="1">
              <a:latin typeface="Arial"/>
            </a:rPr>
            <a:t>calidad</a:t>
          </a:r>
          <a:r>
            <a:rPr lang="en-US" sz="1800">
              <a:latin typeface="Arial"/>
            </a:rPr>
            <a:t> </a:t>
          </a:r>
          <a:r>
            <a:rPr lang="en-US" sz="1800" err="1">
              <a:latin typeface="Arial"/>
            </a:rPr>
            <a:t>debido</a:t>
          </a:r>
          <a:r>
            <a:rPr lang="en-US" sz="1800">
              <a:latin typeface="Arial"/>
            </a:rPr>
            <a:t> </a:t>
          </a:r>
          <a:r>
            <a:rPr lang="en-US" sz="1800" err="1">
              <a:latin typeface="Arial"/>
            </a:rPr>
            <a:t>basado</a:t>
          </a:r>
          <a:r>
            <a:rPr lang="en-US" sz="1800">
              <a:latin typeface="Arial"/>
            </a:rPr>
            <a:t> </a:t>
          </a:r>
          <a:r>
            <a:rPr lang="en-US" sz="1800" err="1">
              <a:latin typeface="Arial"/>
            </a:rPr>
            <a:t>en</a:t>
          </a:r>
          <a:r>
            <a:rPr lang="en-US" sz="1800">
              <a:latin typeface="Arial"/>
            </a:rPr>
            <a:t> </a:t>
          </a:r>
          <a:r>
            <a:rPr lang="en-US" sz="1800" err="1">
              <a:latin typeface="Arial"/>
            </a:rPr>
            <a:t>cómo</a:t>
          </a:r>
          <a:r>
            <a:rPr lang="en-US" sz="1800">
              <a:latin typeface="Arial"/>
            </a:rPr>
            <a:t> </a:t>
          </a:r>
          <a:r>
            <a:rPr lang="en-US" sz="1800" err="1">
              <a:latin typeface="Arial"/>
            </a:rPr>
            <a:t>obtiene</a:t>
          </a:r>
          <a:r>
            <a:rPr lang="en-US" sz="1800">
              <a:latin typeface="Arial"/>
            </a:rPr>
            <a:t> </a:t>
          </a:r>
          <a:r>
            <a:rPr lang="en-US" sz="1800" err="1">
              <a:latin typeface="Arial"/>
            </a:rPr>
            <a:t>su</a:t>
          </a:r>
          <a:r>
            <a:rPr lang="en-US" sz="1800">
              <a:latin typeface="Arial"/>
            </a:rPr>
            <a:t> </a:t>
          </a:r>
          <a:r>
            <a:rPr lang="en-US" sz="1800" err="1">
              <a:latin typeface="Arial"/>
            </a:rPr>
            <a:t>tráfico</a:t>
          </a:r>
          <a:endParaRPr lang="en-US" sz="1800" err="1"/>
        </a:p>
      </dgm:t>
    </dgm:pt>
    <dgm:pt modelId="{57956689-F290-4CDE-B2DB-7677A2EB8C98}" type="parTrans" cxnId="{E23DCEE0-A967-48DF-B649-7EDDF7AA4FAC}">
      <dgm:prSet/>
      <dgm:spPr/>
    </dgm:pt>
    <dgm:pt modelId="{9B16EAD4-B309-4B85-B788-A32B88912D6B}" type="sibTrans" cxnId="{E23DCEE0-A967-48DF-B649-7EDDF7AA4FAC}">
      <dgm:prSet/>
      <dgm:spPr/>
    </dgm:pt>
    <dgm:pt modelId="{A966B24E-401B-457F-B03F-6102425D6153}">
      <dgm:prSet phldrT="[Texto]"/>
      <dgm:spPr/>
      <dgm:t>
        <a:bodyPr/>
        <a:lstStyle/>
        <a:p>
          <a:r>
            <a:rPr lang="en-US" sz="1800"/>
            <a:t>Las </a:t>
          </a:r>
          <a:r>
            <a:rPr lang="en-US" sz="1800" err="1"/>
            <a:t>universidades</a:t>
          </a:r>
          <a:r>
            <a:rPr lang="en-US" sz="1800"/>
            <a:t> </a:t>
          </a:r>
          <a:r>
            <a:rPr lang="en-US" sz="1800" err="1"/>
            <a:t>migran</a:t>
          </a:r>
          <a:r>
            <a:rPr lang="en-US" sz="1800"/>
            <a:t> a </a:t>
          </a:r>
          <a:r>
            <a:rPr lang="en-US" sz="1800" err="1"/>
            <a:t>plataformas</a:t>
          </a:r>
          <a:r>
            <a:rPr lang="en-US" sz="1800"/>
            <a:t> </a:t>
          </a:r>
          <a:r>
            <a:rPr lang="en-US" sz="1800" err="1"/>
            <a:t>audiovisuales</a:t>
          </a:r>
          <a:r>
            <a:rPr lang="en-US" sz="1800"/>
            <a:t> (YouTube/WhatsApp)</a:t>
          </a:r>
          <a:endParaRPr lang="en-US"/>
        </a:p>
      </dgm:t>
    </dgm:pt>
    <dgm:pt modelId="{C8F58CE7-62BD-47E2-96AD-F00421E2DDF5}" type="parTrans" cxnId="{C0F62A94-1894-4A3B-A335-5741480C7C49}">
      <dgm:prSet/>
      <dgm:spPr/>
    </dgm:pt>
    <dgm:pt modelId="{B4A61DF1-D0A8-4687-BAAF-D35653B7DA01}" type="sibTrans" cxnId="{C0F62A94-1894-4A3B-A335-5741480C7C49}">
      <dgm:prSet/>
      <dgm:spPr/>
    </dgm:pt>
    <dgm:pt modelId="{0B22C18C-83DF-416A-9E4B-4B35077AB25F}">
      <dgm:prSet phldr="0"/>
      <dgm:spPr/>
      <dgm:t>
        <a:bodyPr/>
        <a:lstStyle/>
        <a:p>
          <a:pPr rtl="0"/>
          <a:r>
            <a:rPr lang="en-US"/>
            <a:t>La EPN, </a:t>
          </a:r>
          <a:r>
            <a:rPr lang="en-US">
              <a:latin typeface="Arial"/>
            </a:rPr>
            <a:t>sin </a:t>
          </a:r>
          <a:r>
            <a:rPr lang="en-US" err="1">
              <a:latin typeface="Arial"/>
            </a:rPr>
            <a:t>destacar</a:t>
          </a:r>
          <a:r>
            <a:rPr lang="en-US">
              <a:latin typeface="Arial"/>
            </a:rPr>
            <a:t> </a:t>
          </a:r>
          <a:r>
            <a:rPr lang="en-US" err="1">
              <a:latin typeface="Arial"/>
            </a:rPr>
            <a:t>en</a:t>
          </a:r>
          <a:r>
            <a:rPr lang="en-US">
              <a:latin typeface="Arial"/>
            </a:rPr>
            <a:t> </a:t>
          </a:r>
          <a:r>
            <a:rPr lang="en-US" err="1">
              <a:latin typeface="Arial"/>
            </a:rPr>
            <a:t>cantidad</a:t>
          </a:r>
          <a:r>
            <a:rPr lang="en-US">
              <a:latin typeface="Arial"/>
            </a:rPr>
            <a:t> de </a:t>
          </a:r>
          <a:r>
            <a:rPr lang="en-US" err="1">
              <a:latin typeface="Arial"/>
            </a:rPr>
            <a:t>estudiantes</a:t>
          </a:r>
          <a:r>
            <a:rPr lang="en-US"/>
            <a:t>, </a:t>
          </a:r>
          <a:r>
            <a:rPr lang="en-US" err="1"/>
            <a:t>logra</a:t>
          </a:r>
          <a:r>
            <a:rPr lang="en-US"/>
            <a:t> un </a:t>
          </a:r>
          <a:r>
            <a:rPr lang="en-US" err="1"/>
            <a:t>impacto</a:t>
          </a:r>
          <a:r>
            <a:rPr lang="en-US"/>
            <a:t> digital superior al </a:t>
          </a:r>
          <a:r>
            <a:rPr lang="en-US" err="1"/>
            <a:t>promedio</a:t>
          </a:r>
          <a:endParaRPr lang="en-US">
            <a:latin typeface="Arial"/>
          </a:endParaRPr>
        </a:p>
      </dgm:t>
    </dgm:pt>
    <dgm:pt modelId="{88C0C23C-1720-4FBA-8330-8EF4E5F58752}" type="parTrans" cxnId="{2CFAE46C-0EF0-4FA5-B1D2-E154FCE8EF8E}">
      <dgm:prSet/>
      <dgm:spPr/>
    </dgm:pt>
    <dgm:pt modelId="{B0EF09D7-8A5A-4654-9BEE-77E8BDA606FD}" type="sibTrans" cxnId="{2CFAE46C-0EF0-4FA5-B1D2-E154FCE8EF8E}">
      <dgm:prSet/>
      <dgm:spPr/>
    </dgm:pt>
    <dgm:pt modelId="{A275062C-8D68-4188-B351-EC611E218761}" type="pres">
      <dgm:prSet presAssocID="{F2C29202-7EC6-4DE0-9F77-6549215033CF}" presName="Name0" presStyleCnt="0">
        <dgm:presLayoutVars>
          <dgm:chMax val="7"/>
          <dgm:chPref val="7"/>
          <dgm:dir/>
        </dgm:presLayoutVars>
      </dgm:prSet>
      <dgm:spPr/>
    </dgm:pt>
    <dgm:pt modelId="{9297A15F-86B3-4AD9-90F6-9F5F359F5B5D}" type="pres">
      <dgm:prSet presAssocID="{F2C29202-7EC6-4DE0-9F77-6549215033CF}" presName="Name1" presStyleCnt="0"/>
      <dgm:spPr/>
    </dgm:pt>
    <dgm:pt modelId="{EA63603D-283F-4E34-B759-DCAF43EA0AE9}" type="pres">
      <dgm:prSet presAssocID="{F2C29202-7EC6-4DE0-9F77-6549215033CF}" presName="cycle" presStyleCnt="0"/>
      <dgm:spPr/>
    </dgm:pt>
    <dgm:pt modelId="{61E41F13-8FC8-40AE-BF4B-374557A628DD}" type="pres">
      <dgm:prSet presAssocID="{F2C29202-7EC6-4DE0-9F77-6549215033CF}" presName="srcNode" presStyleLbl="node1" presStyleIdx="0" presStyleCnt="5"/>
      <dgm:spPr/>
    </dgm:pt>
    <dgm:pt modelId="{36858D2A-41C2-496D-ACAC-021D08E4DC6C}" type="pres">
      <dgm:prSet presAssocID="{F2C29202-7EC6-4DE0-9F77-6549215033CF}" presName="conn" presStyleLbl="parChTrans1D2" presStyleIdx="0" presStyleCnt="1"/>
      <dgm:spPr/>
    </dgm:pt>
    <dgm:pt modelId="{352D7C05-B81F-484B-8E65-45955623500F}" type="pres">
      <dgm:prSet presAssocID="{F2C29202-7EC6-4DE0-9F77-6549215033CF}" presName="extraNode" presStyleLbl="node1" presStyleIdx="0" presStyleCnt="5"/>
      <dgm:spPr/>
    </dgm:pt>
    <dgm:pt modelId="{0A39E398-A6F8-4E0D-86D3-0D1DC09E0BFB}" type="pres">
      <dgm:prSet presAssocID="{F2C29202-7EC6-4DE0-9F77-6549215033CF}" presName="dstNode" presStyleLbl="node1" presStyleIdx="0" presStyleCnt="5"/>
      <dgm:spPr/>
    </dgm:pt>
    <dgm:pt modelId="{25E4AB61-90C4-4DC4-99F5-8F939F48EF3E}" type="pres">
      <dgm:prSet presAssocID="{082EF275-3902-40A8-B168-88C92EAAB7A8}" presName="text_1" presStyleLbl="node1" presStyleIdx="0" presStyleCnt="5">
        <dgm:presLayoutVars>
          <dgm:bulletEnabled val="1"/>
        </dgm:presLayoutVars>
      </dgm:prSet>
      <dgm:spPr/>
    </dgm:pt>
    <dgm:pt modelId="{C33EE113-0524-4430-AEC3-2FFFFA80F8B2}" type="pres">
      <dgm:prSet presAssocID="{082EF275-3902-40A8-B168-88C92EAAB7A8}" presName="accent_1" presStyleCnt="0"/>
      <dgm:spPr/>
    </dgm:pt>
    <dgm:pt modelId="{89658C38-E266-4608-8736-33D2DAA5BB68}" type="pres">
      <dgm:prSet presAssocID="{082EF275-3902-40A8-B168-88C92EAAB7A8}" presName="accentRepeatNode" presStyleLbl="solidFgAcc1" presStyleIdx="0" presStyleCnt="5"/>
      <dgm:spPr/>
    </dgm:pt>
    <dgm:pt modelId="{70305522-60B5-4DE7-A145-390A0B9CFEEA}" type="pres">
      <dgm:prSet presAssocID="{9CF6BD8E-9CDC-43A1-83CA-308722637D3D}" presName="text_2" presStyleLbl="node1" presStyleIdx="1" presStyleCnt="5">
        <dgm:presLayoutVars>
          <dgm:bulletEnabled val="1"/>
        </dgm:presLayoutVars>
      </dgm:prSet>
      <dgm:spPr/>
    </dgm:pt>
    <dgm:pt modelId="{F1BAFA70-9F4A-4319-9456-86355C5809CA}" type="pres">
      <dgm:prSet presAssocID="{9CF6BD8E-9CDC-43A1-83CA-308722637D3D}" presName="accent_2" presStyleCnt="0"/>
      <dgm:spPr/>
    </dgm:pt>
    <dgm:pt modelId="{9C86DA92-882E-4523-8748-17D010666DD2}" type="pres">
      <dgm:prSet presAssocID="{9CF6BD8E-9CDC-43A1-83CA-308722637D3D}" presName="accentRepeatNode" presStyleLbl="solidFgAcc1" presStyleIdx="1" presStyleCnt="5"/>
      <dgm:spPr/>
    </dgm:pt>
    <dgm:pt modelId="{F43B385A-0BC0-4B5B-8393-B325BDE00E67}" type="pres">
      <dgm:prSet presAssocID="{50899DFE-BA76-4601-B04A-55C00D6AC40E}" presName="text_3" presStyleLbl="node1" presStyleIdx="2" presStyleCnt="5">
        <dgm:presLayoutVars>
          <dgm:bulletEnabled val="1"/>
        </dgm:presLayoutVars>
      </dgm:prSet>
      <dgm:spPr/>
    </dgm:pt>
    <dgm:pt modelId="{561562EC-EE9F-408A-8339-34B8B5A771C3}" type="pres">
      <dgm:prSet presAssocID="{50899DFE-BA76-4601-B04A-55C00D6AC40E}" presName="accent_3" presStyleCnt="0"/>
      <dgm:spPr/>
    </dgm:pt>
    <dgm:pt modelId="{DAC9FD1A-E929-4176-8E9D-9F675EB84B77}" type="pres">
      <dgm:prSet presAssocID="{50899DFE-BA76-4601-B04A-55C00D6AC40E}" presName="accentRepeatNode" presStyleLbl="solidFgAcc1" presStyleIdx="2" presStyleCnt="5"/>
      <dgm:spPr/>
    </dgm:pt>
    <dgm:pt modelId="{E4588CA9-E539-4985-94A8-94CB546708BD}" type="pres">
      <dgm:prSet presAssocID="{A966B24E-401B-457F-B03F-6102425D6153}" presName="text_4" presStyleLbl="node1" presStyleIdx="3" presStyleCnt="5">
        <dgm:presLayoutVars>
          <dgm:bulletEnabled val="1"/>
        </dgm:presLayoutVars>
      </dgm:prSet>
      <dgm:spPr/>
    </dgm:pt>
    <dgm:pt modelId="{7B518C58-C6CA-43EB-92C0-87E6B9D7BE15}" type="pres">
      <dgm:prSet presAssocID="{A966B24E-401B-457F-B03F-6102425D6153}" presName="accent_4" presStyleCnt="0"/>
      <dgm:spPr/>
    </dgm:pt>
    <dgm:pt modelId="{4E0B0FBA-F96B-496A-994C-13EB7DA6EB1B}" type="pres">
      <dgm:prSet presAssocID="{A966B24E-401B-457F-B03F-6102425D6153}" presName="accentRepeatNode" presStyleLbl="solidFgAcc1" presStyleIdx="3" presStyleCnt="5"/>
      <dgm:spPr/>
    </dgm:pt>
    <dgm:pt modelId="{1D8E0879-6FCA-43A0-ABD0-E595B2ABB96B}" type="pres">
      <dgm:prSet presAssocID="{0B22C18C-83DF-416A-9E4B-4B35077AB25F}" presName="text_5" presStyleLbl="node1" presStyleIdx="4" presStyleCnt="5">
        <dgm:presLayoutVars>
          <dgm:bulletEnabled val="1"/>
        </dgm:presLayoutVars>
      </dgm:prSet>
      <dgm:spPr/>
    </dgm:pt>
    <dgm:pt modelId="{4222C968-1973-4E5C-9FFE-69921200DCCC}" type="pres">
      <dgm:prSet presAssocID="{0B22C18C-83DF-416A-9E4B-4B35077AB25F}" presName="accent_5" presStyleCnt="0"/>
      <dgm:spPr/>
    </dgm:pt>
    <dgm:pt modelId="{5E7EEAF5-B08B-400B-A85D-6E68F4B4F834}" type="pres">
      <dgm:prSet presAssocID="{0B22C18C-83DF-416A-9E4B-4B35077AB25F}" presName="accentRepeatNode" presStyleLbl="solidFgAcc1" presStyleIdx="4" presStyleCnt="5"/>
      <dgm:spPr/>
    </dgm:pt>
  </dgm:ptLst>
  <dgm:cxnLst>
    <dgm:cxn modelId="{AD73E932-4878-45EE-B9E1-8B7F45473DB2}" type="presOf" srcId="{50899DFE-BA76-4601-B04A-55C00D6AC40E}" destId="{F43B385A-0BC0-4B5B-8393-B325BDE00E67}" srcOrd="0" destOrd="0" presId="urn:microsoft.com/office/officeart/2008/layout/VerticalCurvedList"/>
    <dgm:cxn modelId="{D9CD6A61-11E2-448F-9316-6786D809F1FF}" srcId="{F2C29202-7EC6-4DE0-9F77-6549215033CF}" destId="{082EF275-3902-40A8-B168-88C92EAAB7A8}" srcOrd="0" destOrd="0" parTransId="{A2FD1ADD-CE3E-4807-8618-317AF7DCB12B}" sibTransId="{D1E1DE7F-8A48-40D7-AB81-418252BE83E4}"/>
    <dgm:cxn modelId="{6B777C64-D54C-40CC-8D6C-4EE35E6DD06E}" srcId="{F2C29202-7EC6-4DE0-9F77-6549215033CF}" destId="{9CF6BD8E-9CDC-43A1-83CA-308722637D3D}" srcOrd="1" destOrd="0" parTransId="{66B5A1E5-A1FD-4AB3-A379-2FC41CA535B4}" sibTransId="{95189D38-B719-47F4-AA9A-9DFF3AA75BD2}"/>
    <dgm:cxn modelId="{D29B2E66-5137-4B92-9215-50D452A661EB}" type="presOf" srcId="{0B22C18C-83DF-416A-9E4B-4B35077AB25F}" destId="{1D8E0879-6FCA-43A0-ABD0-E595B2ABB96B}" srcOrd="0" destOrd="0" presId="urn:microsoft.com/office/officeart/2008/layout/VerticalCurvedList"/>
    <dgm:cxn modelId="{2CFAE46C-0EF0-4FA5-B1D2-E154FCE8EF8E}" srcId="{F2C29202-7EC6-4DE0-9F77-6549215033CF}" destId="{0B22C18C-83DF-416A-9E4B-4B35077AB25F}" srcOrd="4" destOrd="0" parTransId="{88C0C23C-1720-4FBA-8330-8EF4E5F58752}" sibTransId="{B0EF09D7-8A5A-4654-9BEE-77E8BDA606FD}"/>
    <dgm:cxn modelId="{FE63DB6D-233A-41EF-9B2C-EDD5CA0AF5E5}" type="presOf" srcId="{A966B24E-401B-457F-B03F-6102425D6153}" destId="{E4588CA9-E539-4985-94A8-94CB546708BD}" srcOrd="0" destOrd="0" presId="urn:microsoft.com/office/officeart/2008/layout/VerticalCurvedList"/>
    <dgm:cxn modelId="{C0F62A94-1894-4A3B-A335-5741480C7C49}" srcId="{F2C29202-7EC6-4DE0-9F77-6549215033CF}" destId="{A966B24E-401B-457F-B03F-6102425D6153}" srcOrd="3" destOrd="0" parTransId="{C8F58CE7-62BD-47E2-96AD-F00421E2DDF5}" sibTransId="{B4A61DF1-D0A8-4687-BAAF-D35653B7DA01}"/>
    <dgm:cxn modelId="{7A2734A2-91B0-4163-9182-A83923D8C214}" type="presOf" srcId="{082EF275-3902-40A8-B168-88C92EAAB7A8}" destId="{25E4AB61-90C4-4DC4-99F5-8F939F48EF3E}" srcOrd="0" destOrd="0" presId="urn:microsoft.com/office/officeart/2008/layout/VerticalCurvedList"/>
    <dgm:cxn modelId="{E23DCEE0-A967-48DF-B649-7EDDF7AA4FAC}" srcId="{F2C29202-7EC6-4DE0-9F77-6549215033CF}" destId="{50899DFE-BA76-4601-B04A-55C00D6AC40E}" srcOrd="2" destOrd="0" parTransId="{57956689-F290-4CDE-B2DB-7677A2EB8C98}" sibTransId="{9B16EAD4-B309-4B85-B788-A32B88912D6B}"/>
    <dgm:cxn modelId="{1ABA71EA-BE0D-43DE-BABB-7A9A8FFD442D}" type="presOf" srcId="{F2C29202-7EC6-4DE0-9F77-6549215033CF}" destId="{A275062C-8D68-4188-B351-EC611E218761}" srcOrd="0" destOrd="0" presId="urn:microsoft.com/office/officeart/2008/layout/VerticalCurvedList"/>
    <dgm:cxn modelId="{F6A953EE-D9F1-4FE3-8AC0-A83760FC8B7B}" type="presOf" srcId="{D1E1DE7F-8A48-40D7-AB81-418252BE83E4}" destId="{36858D2A-41C2-496D-ACAC-021D08E4DC6C}" srcOrd="0" destOrd="0" presId="urn:microsoft.com/office/officeart/2008/layout/VerticalCurvedList"/>
    <dgm:cxn modelId="{65BFFAF7-B3C1-4DFC-B50F-3E6DB3388698}" type="presOf" srcId="{9CF6BD8E-9CDC-43A1-83CA-308722637D3D}" destId="{70305522-60B5-4DE7-A145-390A0B9CFEEA}" srcOrd="0" destOrd="0" presId="urn:microsoft.com/office/officeart/2008/layout/VerticalCurvedList"/>
    <dgm:cxn modelId="{62D4C6DE-18FA-443C-B837-07A1A090B7C7}" type="presParOf" srcId="{A275062C-8D68-4188-B351-EC611E218761}" destId="{9297A15F-86B3-4AD9-90F6-9F5F359F5B5D}" srcOrd="0" destOrd="0" presId="urn:microsoft.com/office/officeart/2008/layout/VerticalCurvedList"/>
    <dgm:cxn modelId="{86D87446-5B47-41EA-AE83-B47C503747C4}" type="presParOf" srcId="{9297A15F-86B3-4AD9-90F6-9F5F359F5B5D}" destId="{EA63603D-283F-4E34-B759-DCAF43EA0AE9}" srcOrd="0" destOrd="0" presId="urn:microsoft.com/office/officeart/2008/layout/VerticalCurvedList"/>
    <dgm:cxn modelId="{86C4EBA6-345C-4452-8334-8EBA491D7C8F}" type="presParOf" srcId="{EA63603D-283F-4E34-B759-DCAF43EA0AE9}" destId="{61E41F13-8FC8-40AE-BF4B-374557A628DD}" srcOrd="0" destOrd="0" presId="urn:microsoft.com/office/officeart/2008/layout/VerticalCurvedList"/>
    <dgm:cxn modelId="{E9F15E52-9BAF-4B08-93E1-AE9ADDCC9691}" type="presParOf" srcId="{EA63603D-283F-4E34-B759-DCAF43EA0AE9}" destId="{36858D2A-41C2-496D-ACAC-021D08E4DC6C}" srcOrd="1" destOrd="0" presId="urn:microsoft.com/office/officeart/2008/layout/VerticalCurvedList"/>
    <dgm:cxn modelId="{C5BE1CE7-EA04-465C-9F85-DE18E1A32E3D}" type="presParOf" srcId="{EA63603D-283F-4E34-B759-DCAF43EA0AE9}" destId="{352D7C05-B81F-484B-8E65-45955623500F}" srcOrd="2" destOrd="0" presId="urn:microsoft.com/office/officeart/2008/layout/VerticalCurvedList"/>
    <dgm:cxn modelId="{E61201DD-FA34-428A-91C2-42BA6EDEF3F1}" type="presParOf" srcId="{EA63603D-283F-4E34-B759-DCAF43EA0AE9}" destId="{0A39E398-A6F8-4E0D-86D3-0D1DC09E0BFB}" srcOrd="3" destOrd="0" presId="urn:microsoft.com/office/officeart/2008/layout/VerticalCurvedList"/>
    <dgm:cxn modelId="{D0B0E999-EB22-42A1-920A-21F1CAE2446A}" type="presParOf" srcId="{9297A15F-86B3-4AD9-90F6-9F5F359F5B5D}" destId="{25E4AB61-90C4-4DC4-99F5-8F939F48EF3E}" srcOrd="1" destOrd="0" presId="urn:microsoft.com/office/officeart/2008/layout/VerticalCurvedList"/>
    <dgm:cxn modelId="{C79635C4-6094-4C10-ACA4-4A510212A284}" type="presParOf" srcId="{9297A15F-86B3-4AD9-90F6-9F5F359F5B5D}" destId="{C33EE113-0524-4430-AEC3-2FFFFA80F8B2}" srcOrd="2" destOrd="0" presId="urn:microsoft.com/office/officeart/2008/layout/VerticalCurvedList"/>
    <dgm:cxn modelId="{E5337760-3C04-436C-A28C-1DAEC95E3DB3}" type="presParOf" srcId="{C33EE113-0524-4430-AEC3-2FFFFA80F8B2}" destId="{89658C38-E266-4608-8736-33D2DAA5BB68}" srcOrd="0" destOrd="0" presId="urn:microsoft.com/office/officeart/2008/layout/VerticalCurvedList"/>
    <dgm:cxn modelId="{AA86A6B9-BA24-407B-B60E-60E10CE79FE4}" type="presParOf" srcId="{9297A15F-86B3-4AD9-90F6-9F5F359F5B5D}" destId="{70305522-60B5-4DE7-A145-390A0B9CFEEA}" srcOrd="3" destOrd="0" presId="urn:microsoft.com/office/officeart/2008/layout/VerticalCurvedList"/>
    <dgm:cxn modelId="{A9374E2A-F912-468A-B0E8-4086A633EE76}" type="presParOf" srcId="{9297A15F-86B3-4AD9-90F6-9F5F359F5B5D}" destId="{F1BAFA70-9F4A-4319-9456-86355C5809CA}" srcOrd="4" destOrd="0" presId="urn:microsoft.com/office/officeart/2008/layout/VerticalCurvedList"/>
    <dgm:cxn modelId="{5C270196-001D-47A2-8C68-6673BE7B90FC}" type="presParOf" srcId="{F1BAFA70-9F4A-4319-9456-86355C5809CA}" destId="{9C86DA92-882E-4523-8748-17D010666DD2}" srcOrd="0" destOrd="0" presId="urn:microsoft.com/office/officeart/2008/layout/VerticalCurvedList"/>
    <dgm:cxn modelId="{F8DC2B0B-09C5-4C5C-8AE3-5BF09BA5022F}" type="presParOf" srcId="{9297A15F-86B3-4AD9-90F6-9F5F359F5B5D}" destId="{F43B385A-0BC0-4B5B-8393-B325BDE00E67}" srcOrd="5" destOrd="0" presId="urn:microsoft.com/office/officeart/2008/layout/VerticalCurvedList"/>
    <dgm:cxn modelId="{F16479D0-C7B5-40A8-879B-492DF575924B}" type="presParOf" srcId="{9297A15F-86B3-4AD9-90F6-9F5F359F5B5D}" destId="{561562EC-EE9F-408A-8339-34B8B5A771C3}" srcOrd="6" destOrd="0" presId="urn:microsoft.com/office/officeart/2008/layout/VerticalCurvedList"/>
    <dgm:cxn modelId="{D073B77E-1F24-4DE8-8F63-D3F42B4D0E00}" type="presParOf" srcId="{561562EC-EE9F-408A-8339-34B8B5A771C3}" destId="{DAC9FD1A-E929-4176-8E9D-9F675EB84B77}" srcOrd="0" destOrd="0" presId="urn:microsoft.com/office/officeart/2008/layout/VerticalCurvedList"/>
    <dgm:cxn modelId="{9235ADE4-1C6B-4A8B-9F92-7DA4D72CCB19}" type="presParOf" srcId="{9297A15F-86B3-4AD9-90F6-9F5F359F5B5D}" destId="{E4588CA9-E539-4985-94A8-94CB546708BD}" srcOrd="7" destOrd="0" presId="urn:microsoft.com/office/officeart/2008/layout/VerticalCurvedList"/>
    <dgm:cxn modelId="{3BB964D9-D95E-4A1E-828D-0C7556AEBEBC}" type="presParOf" srcId="{9297A15F-86B3-4AD9-90F6-9F5F359F5B5D}" destId="{7B518C58-C6CA-43EB-92C0-87E6B9D7BE15}" srcOrd="8" destOrd="0" presId="urn:microsoft.com/office/officeart/2008/layout/VerticalCurvedList"/>
    <dgm:cxn modelId="{DA92F8D0-1E2D-4476-A3F5-386276CE6C23}" type="presParOf" srcId="{7B518C58-C6CA-43EB-92C0-87E6B9D7BE15}" destId="{4E0B0FBA-F96B-496A-994C-13EB7DA6EB1B}" srcOrd="0" destOrd="0" presId="urn:microsoft.com/office/officeart/2008/layout/VerticalCurvedList"/>
    <dgm:cxn modelId="{E2489B8B-D1FA-4B4E-8291-B82F2E1A99CF}" type="presParOf" srcId="{9297A15F-86B3-4AD9-90F6-9F5F359F5B5D}" destId="{1D8E0879-6FCA-43A0-ABD0-E595B2ABB96B}" srcOrd="9" destOrd="0" presId="urn:microsoft.com/office/officeart/2008/layout/VerticalCurvedList"/>
    <dgm:cxn modelId="{B5F8C33C-020F-4BE1-8D75-A3DEA8084737}" type="presParOf" srcId="{9297A15F-86B3-4AD9-90F6-9F5F359F5B5D}" destId="{4222C968-1973-4E5C-9FFE-69921200DCCC}" srcOrd="10" destOrd="0" presId="urn:microsoft.com/office/officeart/2008/layout/VerticalCurvedList"/>
    <dgm:cxn modelId="{A2631B50-0FAB-4C8A-83E9-AE5366780C50}" type="presParOf" srcId="{4222C968-1973-4E5C-9FFE-69921200DCCC}" destId="{5E7EEAF5-B08B-400B-A85D-6E68F4B4F83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4" csCatId="colorful" phldr="1"/>
      <dgm:spPr/>
      <dgm:t>
        <a:bodyPr/>
        <a:lstStyle/>
        <a:p>
          <a:endParaRPr lang="es-EC"/>
        </a:p>
      </dgm:t>
    </dgm:pt>
    <dgm:pt modelId="{D374130D-2237-427D-AA4A-389DDE541B39}">
      <dgm:prSet phldrT="[Texto]"/>
      <dgm:spPr/>
      <dgm:t>
        <a:bodyPr/>
        <a:lstStyle/>
        <a:p>
          <a:pPr rtl="0"/>
          <a:r>
            <a:rPr lang="es-EC" sz="1800"/>
            <a:t>Con más de US$ 919 mil invertidos y 2.243 anuncios, la página de Daniel Noboa encabeza el ranking </a:t>
          </a:r>
          <a:r>
            <a:rPr lang="es-EC" sz="1800">
              <a:latin typeface="Arial"/>
            </a:rPr>
            <a:t>en publicidad.</a:t>
          </a:r>
          <a:endParaRPr lang="en-US" sz="1800"/>
        </a:p>
      </dgm:t>
    </dgm:pt>
    <dgm:pt modelId="{D329AE92-E804-4BCB-91E0-C1DB52558738}" type="parTrans" cxnId="{1FB56344-ADB9-49B2-B535-BAD1FE915926}">
      <dgm:prSet/>
      <dgm:spPr/>
      <dgm:t>
        <a:bodyPr/>
        <a:lstStyle/>
        <a:p>
          <a:endParaRPr lang="es-EC"/>
        </a:p>
      </dgm:t>
    </dgm:pt>
    <dgm:pt modelId="{6C1C40AE-44FC-42A7-A288-A8BBB677EA96}" type="sibTrans" cxnId="{1FB56344-ADB9-49B2-B535-BAD1FE915926}">
      <dgm:prSet/>
      <dgm:spPr/>
      <dgm:t>
        <a:bodyPr/>
        <a:lstStyle/>
        <a:p>
          <a:endParaRPr lang="es-EC"/>
        </a:p>
      </dgm:t>
    </dgm:pt>
    <dgm:pt modelId="{7A7E7065-EE72-420F-A38B-B799F479DAFE}">
      <dgm:prSet phldrT="[Texto]"/>
      <dgm:spPr/>
      <dgm:t>
        <a:bodyPr/>
        <a:lstStyle/>
        <a:p>
          <a:pPr rtl="0"/>
          <a:r>
            <a:rPr lang="es-EC"/>
            <a:t>Espacios como “Te </a:t>
          </a:r>
          <a:r>
            <a:rPr lang="es-EC">
              <a:latin typeface="Arial"/>
            </a:rPr>
            <a:t>“</a:t>
          </a:r>
          <a:r>
            <a:rPr lang="es-EC"/>
            <a:t>Informados </a:t>
          </a:r>
          <a:r>
            <a:rPr lang="es-EC" err="1"/>
            <a:t>Ec</a:t>
          </a:r>
          <a:r>
            <a:rPr lang="es-EC"/>
            <a:t>”</a:t>
          </a:r>
          <a:r>
            <a:rPr lang="es-EC">
              <a:latin typeface="Arial"/>
            </a:rPr>
            <a:t> figura</a:t>
          </a:r>
          <a:r>
            <a:rPr lang="es-EC"/>
            <a:t> entre los 10 primeros, mostrando cómo actores no institucionales participan en el debate digital</a:t>
          </a:r>
          <a:r>
            <a:rPr lang="es-EC">
              <a:latin typeface="Arial"/>
            </a:rPr>
            <a:t>.</a:t>
          </a:r>
          <a:endParaRPr lang="es-EC"/>
        </a:p>
      </dgm:t>
    </dgm:pt>
    <dgm:pt modelId="{D4215AFE-EFF3-4B8B-A1B3-5885646E2B38}" type="parTrans" cxnId="{85A2E8E0-84E8-4C86-B9C4-BEC8503C5E28}">
      <dgm:prSet/>
      <dgm:spPr/>
      <dgm:t>
        <a:bodyPr/>
        <a:lstStyle/>
        <a:p>
          <a:endParaRPr lang="es-EC"/>
        </a:p>
      </dgm:t>
    </dgm:pt>
    <dgm:pt modelId="{338B8F17-EE27-45F2-B8EA-443F9A4160B9}" type="sibTrans" cxnId="{85A2E8E0-84E8-4C86-B9C4-BEC8503C5E28}">
      <dgm:prSet/>
      <dgm:spPr/>
      <dgm:t>
        <a:bodyPr/>
        <a:lstStyle/>
        <a:p>
          <a:endParaRPr lang="es-EC"/>
        </a:p>
      </dgm:t>
    </dgm:pt>
    <dgm:pt modelId="{258D56AD-D8CC-485B-BC8F-0488CE529796}">
      <dgm:prSet phldr="0"/>
      <dgm:spPr/>
      <dgm:t>
        <a:bodyPr/>
        <a:lstStyle/>
        <a:p>
          <a:r>
            <a:rPr lang="es-EC"/>
            <a:t>La Presidencia de Ecuador se posiciona en el top 10 con US$ 94 mil y más de mil anuncios. </a:t>
          </a:r>
          <a:endParaRPr lang="en-US"/>
        </a:p>
      </dgm:t>
    </dgm:pt>
    <dgm:pt modelId="{5E217E97-1007-4AE5-9CC2-62060B768C4A}" type="parTrans" cxnId="{5080F152-40D8-4BF0-9276-967191F387BF}">
      <dgm:prSet/>
      <dgm:spPr/>
    </dgm:pt>
    <dgm:pt modelId="{39C64729-7694-4835-9876-DC68A7C2FA5E}" type="sibTrans" cxnId="{5080F152-40D8-4BF0-9276-967191F387BF}">
      <dgm:prSet/>
      <dgm:spPr/>
    </dgm:pt>
    <dgm:pt modelId="{A275062C-8D68-4188-B351-EC611E218761}" type="pres">
      <dgm:prSet presAssocID="{F2C29202-7EC6-4DE0-9F77-6549215033CF}" presName="Name0" presStyleCnt="0">
        <dgm:presLayoutVars>
          <dgm:chMax val="7"/>
          <dgm:chPref val="7"/>
          <dgm:dir/>
        </dgm:presLayoutVars>
      </dgm:prSet>
      <dgm:spPr/>
    </dgm:pt>
    <dgm:pt modelId="{9297A15F-86B3-4AD9-90F6-9F5F359F5B5D}" type="pres">
      <dgm:prSet presAssocID="{F2C29202-7EC6-4DE0-9F77-6549215033CF}" presName="Name1" presStyleCnt="0"/>
      <dgm:spPr/>
    </dgm:pt>
    <dgm:pt modelId="{EA63603D-283F-4E34-B759-DCAF43EA0AE9}" type="pres">
      <dgm:prSet presAssocID="{F2C29202-7EC6-4DE0-9F77-6549215033CF}" presName="cycle" presStyleCnt="0"/>
      <dgm:spPr/>
    </dgm:pt>
    <dgm:pt modelId="{61E41F13-8FC8-40AE-BF4B-374557A628DD}" type="pres">
      <dgm:prSet presAssocID="{F2C29202-7EC6-4DE0-9F77-6549215033CF}" presName="srcNode" presStyleLbl="node1" presStyleIdx="0" presStyleCnt="3"/>
      <dgm:spPr/>
    </dgm:pt>
    <dgm:pt modelId="{36858D2A-41C2-496D-ACAC-021D08E4DC6C}" type="pres">
      <dgm:prSet presAssocID="{F2C29202-7EC6-4DE0-9F77-6549215033CF}" presName="conn" presStyleLbl="parChTrans1D2" presStyleIdx="0" presStyleCnt="1"/>
      <dgm:spPr/>
    </dgm:pt>
    <dgm:pt modelId="{352D7C05-B81F-484B-8E65-45955623500F}" type="pres">
      <dgm:prSet presAssocID="{F2C29202-7EC6-4DE0-9F77-6549215033CF}" presName="extraNode" presStyleLbl="node1" presStyleIdx="0" presStyleCnt="3"/>
      <dgm:spPr/>
    </dgm:pt>
    <dgm:pt modelId="{0A39E398-A6F8-4E0D-86D3-0D1DC09E0BFB}" type="pres">
      <dgm:prSet presAssocID="{F2C29202-7EC6-4DE0-9F77-6549215033CF}" presName="dstNode" presStyleLbl="node1" presStyleIdx="0" presStyleCnt="3"/>
      <dgm:spPr/>
    </dgm:pt>
    <dgm:pt modelId="{87FCE5EF-0B09-4F53-956C-BBCF1015CFD6}" type="pres">
      <dgm:prSet presAssocID="{D374130D-2237-427D-AA4A-389DDE541B39}" presName="text_1" presStyleLbl="node1" presStyleIdx="0" presStyleCnt="3">
        <dgm:presLayoutVars>
          <dgm:bulletEnabled val="1"/>
        </dgm:presLayoutVars>
      </dgm:prSet>
      <dgm:spPr/>
    </dgm:pt>
    <dgm:pt modelId="{6EE44D39-2326-4A28-B7BC-2AC4BA03D839}" type="pres">
      <dgm:prSet presAssocID="{D374130D-2237-427D-AA4A-389DDE541B39}" presName="accent_1" presStyleCnt="0"/>
      <dgm:spPr/>
    </dgm:pt>
    <dgm:pt modelId="{9753F69D-82D5-4AF4-9F82-F092FE20EF64}" type="pres">
      <dgm:prSet presAssocID="{D374130D-2237-427D-AA4A-389DDE541B39}" presName="accentRepeatNode" presStyleLbl="solidFgAcc1" presStyleIdx="0" presStyleCnt="3"/>
      <dgm:spPr/>
    </dgm:pt>
    <dgm:pt modelId="{FD853815-8044-4A10-9A08-2EBFC6796686}" type="pres">
      <dgm:prSet presAssocID="{258D56AD-D8CC-485B-BC8F-0488CE529796}" presName="text_2" presStyleLbl="node1" presStyleIdx="1" presStyleCnt="3">
        <dgm:presLayoutVars>
          <dgm:bulletEnabled val="1"/>
        </dgm:presLayoutVars>
      </dgm:prSet>
      <dgm:spPr/>
    </dgm:pt>
    <dgm:pt modelId="{0EF14C63-D5D8-4D2C-AF22-4F873FD8971E}" type="pres">
      <dgm:prSet presAssocID="{258D56AD-D8CC-485B-BC8F-0488CE529796}" presName="accent_2" presStyleCnt="0"/>
      <dgm:spPr/>
    </dgm:pt>
    <dgm:pt modelId="{55E86331-473E-4CFA-8447-9E298918E344}" type="pres">
      <dgm:prSet presAssocID="{258D56AD-D8CC-485B-BC8F-0488CE529796}" presName="accentRepeatNode" presStyleLbl="solidFgAcc1" presStyleIdx="1" presStyleCnt="3"/>
      <dgm:spPr/>
    </dgm:pt>
    <dgm:pt modelId="{BE5BBF91-ADF2-49D2-A9AD-26807644E429}" type="pres">
      <dgm:prSet presAssocID="{7A7E7065-EE72-420F-A38B-B799F479DAFE}" presName="text_3" presStyleLbl="node1" presStyleIdx="2" presStyleCnt="3">
        <dgm:presLayoutVars>
          <dgm:bulletEnabled val="1"/>
        </dgm:presLayoutVars>
      </dgm:prSet>
      <dgm:spPr/>
    </dgm:pt>
    <dgm:pt modelId="{A9CAC49F-1D81-4C49-A98D-56E2FCC105DE}" type="pres">
      <dgm:prSet presAssocID="{7A7E7065-EE72-420F-A38B-B799F479DAFE}" presName="accent_3" presStyleCnt="0"/>
      <dgm:spPr/>
    </dgm:pt>
    <dgm:pt modelId="{AE3EBC51-3BD1-471E-B3E2-93635B2C0E6A}" type="pres">
      <dgm:prSet presAssocID="{7A7E7065-EE72-420F-A38B-B799F479DAFE}" presName="accentRepeatNode" presStyleLbl="solidFgAcc1" presStyleIdx="2" presStyleCnt="3"/>
      <dgm:spPr/>
    </dgm:pt>
  </dgm:ptLst>
  <dgm:cxnLst>
    <dgm:cxn modelId="{BBC9CB04-93D0-4393-B085-D305B2F7593A}" type="presOf" srcId="{258D56AD-D8CC-485B-BC8F-0488CE529796}" destId="{FD853815-8044-4A10-9A08-2EBFC6796686}" srcOrd="0" destOrd="0" presId="urn:microsoft.com/office/officeart/2008/layout/VerticalCurvedList"/>
    <dgm:cxn modelId="{D73BB20A-F00B-42D0-9FB1-F3063F4DE46E}" type="presOf" srcId="{D374130D-2237-427D-AA4A-389DDE541B39}" destId="{87FCE5EF-0B09-4F53-956C-BBCF1015CFD6}" srcOrd="0" destOrd="0" presId="urn:microsoft.com/office/officeart/2008/layout/VerticalCurvedList"/>
    <dgm:cxn modelId="{561C2214-D083-42BE-9646-C06222D6FAEC}" type="presOf" srcId="{6C1C40AE-44FC-42A7-A288-A8BBB677EA96}" destId="{36858D2A-41C2-496D-ACAC-021D08E4DC6C}" srcOrd="0" destOrd="0" presId="urn:microsoft.com/office/officeart/2008/layout/VerticalCurvedList"/>
    <dgm:cxn modelId="{1FB56344-ADB9-49B2-B535-BAD1FE915926}" srcId="{F2C29202-7EC6-4DE0-9F77-6549215033CF}" destId="{D374130D-2237-427D-AA4A-389DDE541B39}" srcOrd="0" destOrd="0" parTransId="{D329AE92-E804-4BCB-91E0-C1DB52558738}" sibTransId="{6C1C40AE-44FC-42A7-A288-A8BBB677EA96}"/>
    <dgm:cxn modelId="{5080F152-40D8-4BF0-9276-967191F387BF}" srcId="{F2C29202-7EC6-4DE0-9F77-6549215033CF}" destId="{258D56AD-D8CC-485B-BC8F-0488CE529796}" srcOrd="1" destOrd="0" parTransId="{5E217E97-1007-4AE5-9CC2-62060B768C4A}" sibTransId="{39C64729-7694-4835-9876-DC68A7C2FA5E}"/>
    <dgm:cxn modelId="{9AFEF273-2321-43BB-B309-A2FCD00DC163}" type="presOf" srcId="{7A7E7065-EE72-420F-A38B-B799F479DAFE}" destId="{BE5BBF91-ADF2-49D2-A9AD-26807644E429}" srcOrd="0" destOrd="0" presId="urn:microsoft.com/office/officeart/2008/layout/VerticalCurvedList"/>
    <dgm:cxn modelId="{85A2E8E0-84E8-4C86-B9C4-BEC8503C5E28}" srcId="{F2C29202-7EC6-4DE0-9F77-6549215033CF}" destId="{7A7E7065-EE72-420F-A38B-B799F479DAFE}" srcOrd="2" destOrd="0" parTransId="{D4215AFE-EFF3-4B8B-A1B3-5885646E2B38}" sibTransId="{338B8F17-EE27-45F2-B8EA-443F9A4160B9}"/>
    <dgm:cxn modelId="{1ABA71EA-BE0D-43DE-BABB-7A9A8FFD442D}" type="presOf" srcId="{F2C29202-7EC6-4DE0-9F77-6549215033CF}" destId="{A275062C-8D68-4188-B351-EC611E218761}" srcOrd="0" destOrd="0" presId="urn:microsoft.com/office/officeart/2008/layout/VerticalCurvedList"/>
    <dgm:cxn modelId="{450E2EEE-9A14-4112-B9EB-751C98321B6A}" type="presParOf" srcId="{A275062C-8D68-4188-B351-EC611E218761}" destId="{9297A15F-86B3-4AD9-90F6-9F5F359F5B5D}" srcOrd="0" destOrd="0" presId="urn:microsoft.com/office/officeart/2008/layout/VerticalCurvedList"/>
    <dgm:cxn modelId="{F0B80EC4-9C0E-4932-BD91-B1C0F767FE39}" type="presParOf" srcId="{9297A15F-86B3-4AD9-90F6-9F5F359F5B5D}" destId="{EA63603D-283F-4E34-B759-DCAF43EA0AE9}" srcOrd="0" destOrd="0" presId="urn:microsoft.com/office/officeart/2008/layout/VerticalCurvedList"/>
    <dgm:cxn modelId="{BED44527-0C69-409A-8B4B-C120F429AB27}" type="presParOf" srcId="{EA63603D-283F-4E34-B759-DCAF43EA0AE9}" destId="{61E41F13-8FC8-40AE-BF4B-374557A628DD}" srcOrd="0" destOrd="0" presId="urn:microsoft.com/office/officeart/2008/layout/VerticalCurvedList"/>
    <dgm:cxn modelId="{7CF6E021-8C01-4718-B97D-307FE2724E4F}" type="presParOf" srcId="{EA63603D-283F-4E34-B759-DCAF43EA0AE9}" destId="{36858D2A-41C2-496D-ACAC-021D08E4DC6C}" srcOrd="1" destOrd="0" presId="urn:microsoft.com/office/officeart/2008/layout/VerticalCurvedList"/>
    <dgm:cxn modelId="{1FC7C19C-5553-42D0-B459-5A270FCCE742}" type="presParOf" srcId="{EA63603D-283F-4E34-B759-DCAF43EA0AE9}" destId="{352D7C05-B81F-484B-8E65-45955623500F}" srcOrd="2" destOrd="0" presId="urn:microsoft.com/office/officeart/2008/layout/VerticalCurvedList"/>
    <dgm:cxn modelId="{2288CC29-3B37-4C50-8539-8D0290966A07}" type="presParOf" srcId="{EA63603D-283F-4E34-B759-DCAF43EA0AE9}" destId="{0A39E398-A6F8-4E0D-86D3-0D1DC09E0BFB}" srcOrd="3" destOrd="0" presId="urn:microsoft.com/office/officeart/2008/layout/VerticalCurvedList"/>
    <dgm:cxn modelId="{C9B4B11F-08A9-4C86-B744-F04278A6B8C8}" type="presParOf" srcId="{9297A15F-86B3-4AD9-90F6-9F5F359F5B5D}" destId="{87FCE5EF-0B09-4F53-956C-BBCF1015CFD6}" srcOrd="1" destOrd="0" presId="urn:microsoft.com/office/officeart/2008/layout/VerticalCurvedList"/>
    <dgm:cxn modelId="{85BB1029-0DB4-44F4-8A93-12CBA71C3DCA}" type="presParOf" srcId="{9297A15F-86B3-4AD9-90F6-9F5F359F5B5D}" destId="{6EE44D39-2326-4A28-B7BC-2AC4BA03D839}" srcOrd="2" destOrd="0" presId="urn:microsoft.com/office/officeart/2008/layout/VerticalCurvedList"/>
    <dgm:cxn modelId="{03D96244-DE2E-4AB8-90D9-408F88270D08}" type="presParOf" srcId="{6EE44D39-2326-4A28-B7BC-2AC4BA03D839}" destId="{9753F69D-82D5-4AF4-9F82-F092FE20EF64}" srcOrd="0" destOrd="0" presId="urn:microsoft.com/office/officeart/2008/layout/VerticalCurvedList"/>
    <dgm:cxn modelId="{8216D4C3-B73E-462C-9294-21750B9332B1}" type="presParOf" srcId="{9297A15F-86B3-4AD9-90F6-9F5F359F5B5D}" destId="{FD853815-8044-4A10-9A08-2EBFC6796686}" srcOrd="3" destOrd="0" presId="urn:microsoft.com/office/officeart/2008/layout/VerticalCurvedList"/>
    <dgm:cxn modelId="{33DA37F6-DA08-4364-B183-A68FC7067575}" type="presParOf" srcId="{9297A15F-86B3-4AD9-90F6-9F5F359F5B5D}" destId="{0EF14C63-D5D8-4D2C-AF22-4F873FD8971E}" srcOrd="4" destOrd="0" presId="urn:microsoft.com/office/officeart/2008/layout/VerticalCurvedList"/>
    <dgm:cxn modelId="{15951918-B410-4F47-9929-45AA1EF99DC7}" type="presParOf" srcId="{0EF14C63-D5D8-4D2C-AF22-4F873FD8971E}" destId="{55E86331-473E-4CFA-8447-9E298918E344}" srcOrd="0" destOrd="0" presId="urn:microsoft.com/office/officeart/2008/layout/VerticalCurvedList"/>
    <dgm:cxn modelId="{F9F9487F-1F1A-4341-B963-DB68CC3D5E7F}" type="presParOf" srcId="{9297A15F-86B3-4AD9-90F6-9F5F359F5B5D}" destId="{BE5BBF91-ADF2-49D2-A9AD-26807644E429}" srcOrd="5" destOrd="0" presId="urn:microsoft.com/office/officeart/2008/layout/VerticalCurvedList"/>
    <dgm:cxn modelId="{9C6E865D-B853-45A9-95D0-C3D0801DE828}" type="presParOf" srcId="{9297A15F-86B3-4AD9-90F6-9F5F359F5B5D}" destId="{A9CAC49F-1D81-4C49-A98D-56E2FCC105DE}" srcOrd="6" destOrd="0" presId="urn:microsoft.com/office/officeart/2008/layout/VerticalCurvedList"/>
    <dgm:cxn modelId="{6878BECB-15A4-4F1B-8C4D-1D843DC41ECF}" type="presParOf" srcId="{A9CAC49F-1D81-4C49-A98D-56E2FCC105DE}" destId="{AE3EBC51-3BD1-471E-B3E2-93635B2C0E6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cycle3" loCatId="cycle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0648E097-946E-4A10-87F7-DC23666EBE31}">
      <dgm:prSet phldrT="[Texto]"/>
      <dgm:spPr/>
      <dgm:t>
        <a:bodyPr/>
        <a:lstStyle/>
        <a:p>
          <a:r>
            <a:rPr lang="es-ES" sz="4400">
              <a:latin typeface="Arial"/>
              <a:cs typeface="Arial"/>
            </a:rPr>
            <a:t>APLICATIVOS</a:t>
          </a:r>
          <a:endParaRPr lang="en-US" sz="4400">
            <a:latin typeface="Arial"/>
            <a:cs typeface="Arial"/>
          </a:endParaRPr>
        </a:p>
      </dgm:t>
    </dgm:pt>
    <dgm:pt modelId="{3CAF7097-4294-48B5-BA63-19BFBC38BEE0}" type="parTrans" cxnId="{36257DB7-81C5-4B41-AF6D-4DE8FEADA4AB}">
      <dgm:prSet/>
      <dgm:spPr/>
    </dgm:pt>
    <dgm:pt modelId="{CF09AA15-A675-49A3-82E0-7C452C4909A2}" type="sibTrans" cxnId="{36257DB7-81C5-4B41-AF6D-4DE8FEADA4AB}">
      <dgm:prSet/>
      <dgm:spPr/>
      <dgm:t>
        <a:bodyPr/>
        <a:lstStyle/>
        <a:p>
          <a:endParaRPr lang="es-ES"/>
        </a:p>
      </dgm:t>
    </dgm:pt>
    <dgm:pt modelId="{881EED44-17AB-481C-9D65-925FB8D612F0}">
      <dgm:prSet phldrT="[Texto]"/>
      <dgm:spPr/>
      <dgm:t>
        <a:bodyPr/>
        <a:lstStyle/>
        <a:p>
          <a:r>
            <a:rPr lang="es-ES" sz="4400">
              <a:latin typeface="Arial"/>
              <a:cs typeface="Arial"/>
            </a:rPr>
            <a:t>ACTUALIDAD</a:t>
          </a:r>
        </a:p>
      </dgm:t>
    </dgm:pt>
    <dgm:pt modelId="{1E948E4A-8FB7-429B-B5A5-E2FEFD143499}" type="parTrans" cxnId="{4B33EF42-99DB-4E2C-A4A6-2D61CC7B7FE0}">
      <dgm:prSet/>
      <dgm:spPr/>
    </dgm:pt>
    <dgm:pt modelId="{D634BAE8-D88A-4312-B312-E813674934D7}" type="sibTrans" cxnId="{4B33EF42-99DB-4E2C-A4A6-2D61CC7B7FE0}">
      <dgm:prSet/>
      <dgm:spPr/>
      <dgm:t>
        <a:bodyPr/>
        <a:lstStyle/>
        <a:p>
          <a:endParaRPr lang="es-ES"/>
        </a:p>
      </dgm:t>
    </dgm:pt>
    <dgm:pt modelId="{9EAC5C7E-7328-48B7-9A73-210E47D8ACD1}">
      <dgm:prSet phldrT="[Texto]"/>
      <dgm:spPr/>
      <dgm:t>
        <a:bodyPr/>
        <a:lstStyle/>
        <a:p>
          <a:r>
            <a:rPr lang="es-ES" sz="4400">
              <a:latin typeface="Arial"/>
              <a:cs typeface="Arial"/>
            </a:rPr>
            <a:t>ESTADÍSTICAS</a:t>
          </a:r>
          <a:endParaRPr lang="es-EC" sz="4400">
            <a:latin typeface="Arial"/>
            <a:cs typeface="Arial"/>
          </a:endParaRPr>
        </a:p>
      </dgm:t>
    </dgm:pt>
    <dgm:pt modelId="{D8A63B46-9C3B-4E69-ADF0-8BEE094EAF1D}" type="parTrans" cxnId="{F9E240BC-5513-406C-A1DC-1DAD6F7FBB69}">
      <dgm:prSet/>
      <dgm:spPr/>
    </dgm:pt>
    <dgm:pt modelId="{68E59C14-B746-4CAF-A666-B546BB697ED8}" type="sibTrans" cxnId="{F9E240BC-5513-406C-A1DC-1DAD6F7FBB69}">
      <dgm:prSet/>
      <dgm:spPr/>
    </dgm:pt>
    <dgm:pt modelId="{70A85BCB-184A-468D-8B77-2F0865435294}" type="pres">
      <dgm:prSet presAssocID="{F2C29202-7EC6-4DE0-9F77-6549215033CF}" presName="Name0" presStyleCnt="0">
        <dgm:presLayoutVars>
          <dgm:dir/>
          <dgm:resizeHandles val="exact"/>
        </dgm:presLayoutVars>
      </dgm:prSet>
      <dgm:spPr/>
    </dgm:pt>
    <dgm:pt modelId="{F4223346-3C14-4009-8CF8-7987CB099B4C}" type="pres">
      <dgm:prSet presAssocID="{F2C29202-7EC6-4DE0-9F77-6549215033CF}" presName="cycle" presStyleCnt="0"/>
      <dgm:spPr/>
    </dgm:pt>
    <dgm:pt modelId="{F8D62E6E-D2C6-4D54-B105-A04BDA2F9FC9}" type="pres">
      <dgm:prSet presAssocID="{881EED44-17AB-481C-9D65-925FB8D612F0}" presName="nodeFirstNode" presStyleLbl="node1" presStyleIdx="0" presStyleCnt="3">
        <dgm:presLayoutVars>
          <dgm:bulletEnabled val="1"/>
        </dgm:presLayoutVars>
      </dgm:prSet>
      <dgm:spPr/>
    </dgm:pt>
    <dgm:pt modelId="{72C2AFC5-1FC4-43C6-A2BC-44D89AA8A527}" type="pres">
      <dgm:prSet presAssocID="{D634BAE8-D88A-4312-B312-E813674934D7}" presName="sibTransFirstNode" presStyleLbl="bgShp" presStyleIdx="0" presStyleCnt="1"/>
      <dgm:spPr/>
    </dgm:pt>
    <dgm:pt modelId="{D6C0C8B2-003B-4C84-84C4-2618B83B00CE}" type="pres">
      <dgm:prSet presAssocID="{0648E097-946E-4A10-87F7-DC23666EBE31}" presName="nodeFollowingNodes" presStyleLbl="node1" presStyleIdx="1" presStyleCnt="3">
        <dgm:presLayoutVars>
          <dgm:bulletEnabled val="1"/>
        </dgm:presLayoutVars>
      </dgm:prSet>
      <dgm:spPr/>
    </dgm:pt>
    <dgm:pt modelId="{7508B3D0-5864-4747-A8B3-1DF8F35FF644}" type="pres">
      <dgm:prSet presAssocID="{9EAC5C7E-7328-48B7-9A73-210E47D8ACD1}" presName="nodeFollowingNodes" presStyleLbl="node1" presStyleIdx="2" presStyleCnt="3">
        <dgm:presLayoutVars>
          <dgm:bulletEnabled val="1"/>
        </dgm:presLayoutVars>
      </dgm:prSet>
      <dgm:spPr/>
    </dgm:pt>
  </dgm:ptLst>
  <dgm:cxnLst>
    <dgm:cxn modelId="{51C97619-780D-443B-8F8F-434B7FE2EEF3}" type="presOf" srcId="{9EAC5C7E-7328-48B7-9A73-210E47D8ACD1}" destId="{7508B3D0-5864-4747-A8B3-1DF8F35FF644}" srcOrd="0" destOrd="0" presId="urn:microsoft.com/office/officeart/2005/8/layout/cycle3"/>
    <dgm:cxn modelId="{6E34EC60-9DDB-46A1-94A4-C19CC9DFA347}" type="presOf" srcId="{F2C29202-7EC6-4DE0-9F77-6549215033CF}" destId="{70A85BCB-184A-468D-8B77-2F0865435294}" srcOrd="0" destOrd="0" presId="urn:microsoft.com/office/officeart/2005/8/layout/cycle3"/>
    <dgm:cxn modelId="{4B33EF42-99DB-4E2C-A4A6-2D61CC7B7FE0}" srcId="{F2C29202-7EC6-4DE0-9F77-6549215033CF}" destId="{881EED44-17AB-481C-9D65-925FB8D612F0}" srcOrd="0" destOrd="0" parTransId="{1E948E4A-8FB7-429B-B5A5-E2FEFD143499}" sibTransId="{D634BAE8-D88A-4312-B312-E813674934D7}"/>
    <dgm:cxn modelId="{4EBA1FAE-2872-42C9-85B0-79EA6BCD59D2}" type="presOf" srcId="{0648E097-946E-4A10-87F7-DC23666EBE31}" destId="{D6C0C8B2-003B-4C84-84C4-2618B83B00CE}" srcOrd="0" destOrd="0" presId="urn:microsoft.com/office/officeart/2005/8/layout/cycle3"/>
    <dgm:cxn modelId="{36257DB7-81C5-4B41-AF6D-4DE8FEADA4AB}" srcId="{F2C29202-7EC6-4DE0-9F77-6549215033CF}" destId="{0648E097-946E-4A10-87F7-DC23666EBE31}" srcOrd="1" destOrd="0" parTransId="{3CAF7097-4294-48B5-BA63-19BFBC38BEE0}" sibTransId="{CF09AA15-A675-49A3-82E0-7C452C4909A2}"/>
    <dgm:cxn modelId="{58C359BB-85DB-45F2-919F-5ED387623726}" type="presOf" srcId="{881EED44-17AB-481C-9D65-925FB8D612F0}" destId="{F8D62E6E-D2C6-4D54-B105-A04BDA2F9FC9}" srcOrd="0" destOrd="0" presId="urn:microsoft.com/office/officeart/2005/8/layout/cycle3"/>
    <dgm:cxn modelId="{F9E240BC-5513-406C-A1DC-1DAD6F7FBB69}" srcId="{F2C29202-7EC6-4DE0-9F77-6549215033CF}" destId="{9EAC5C7E-7328-48B7-9A73-210E47D8ACD1}" srcOrd="2" destOrd="0" parTransId="{D8A63B46-9C3B-4E69-ADF0-8BEE094EAF1D}" sibTransId="{68E59C14-B746-4CAF-A666-B546BB697ED8}"/>
    <dgm:cxn modelId="{0D92E0E7-BEB6-4FAC-B8DB-C1FEE7C44EC7}" type="presOf" srcId="{D634BAE8-D88A-4312-B312-E813674934D7}" destId="{72C2AFC5-1FC4-43C6-A2BC-44D89AA8A527}" srcOrd="0" destOrd="0" presId="urn:microsoft.com/office/officeart/2005/8/layout/cycle3"/>
    <dgm:cxn modelId="{CA58C292-A193-4A8C-9679-DC2919AEAA26}" type="presParOf" srcId="{70A85BCB-184A-468D-8B77-2F0865435294}" destId="{F4223346-3C14-4009-8CF8-7987CB099B4C}" srcOrd="0" destOrd="0" presId="urn:microsoft.com/office/officeart/2005/8/layout/cycle3"/>
    <dgm:cxn modelId="{FD9DF28F-2ECB-4E88-8870-CE069DCF0E54}" type="presParOf" srcId="{F4223346-3C14-4009-8CF8-7987CB099B4C}" destId="{F8D62E6E-D2C6-4D54-B105-A04BDA2F9FC9}" srcOrd="0" destOrd="0" presId="urn:microsoft.com/office/officeart/2005/8/layout/cycle3"/>
    <dgm:cxn modelId="{24FEE294-8A12-488C-B85F-EFE84B2866BA}" type="presParOf" srcId="{F4223346-3C14-4009-8CF8-7987CB099B4C}" destId="{72C2AFC5-1FC4-43C6-A2BC-44D89AA8A527}" srcOrd="1" destOrd="0" presId="urn:microsoft.com/office/officeart/2005/8/layout/cycle3"/>
    <dgm:cxn modelId="{2270773F-C616-4B44-9912-82EC6FDF8360}" type="presParOf" srcId="{F4223346-3C14-4009-8CF8-7987CB099B4C}" destId="{D6C0C8B2-003B-4C84-84C4-2618B83B00CE}" srcOrd="2" destOrd="0" presId="urn:microsoft.com/office/officeart/2005/8/layout/cycle3"/>
    <dgm:cxn modelId="{702AFA67-E8B0-44A7-9F9E-AB53F57E5B08}" type="presParOf" srcId="{F4223346-3C14-4009-8CF8-7987CB099B4C}" destId="{7508B3D0-5864-4747-A8B3-1DF8F35FF644}" srcOrd="3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D374130D-2237-427D-AA4A-389DDE541B39}">
      <dgm:prSet phldrT="[Texto]"/>
      <dgm:spPr/>
      <dgm:t>
        <a:bodyPr/>
        <a:lstStyle/>
        <a:p>
          <a:pPr rtl="0"/>
          <a:r>
            <a:rPr lang="es-ES">
              <a:latin typeface="Arial"/>
              <a:cs typeface="Arial"/>
            </a:rPr>
            <a:t>Apuestas </a:t>
          </a:r>
          <a:r>
            <a:rPr lang="es-ES">
              <a:latin typeface="Arial"/>
            </a:rPr>
            <a:t>en línea en los últimos tres años.</a:t>
          </a:r>
          <a:endParaRPr lang="es-MX"/>
        </a:p>
      </dgm:t>
    </dgm:pt>
    <dgm:pt modelId="{D329AE92-E804-4BCB-91E0-C1DB52558738}" type="parTrans" cxnId="{1FB56344-ADB9-49B2-B535-BAD1FE915926}">
      <dgm:prSet/>
      <dgm:spPr/>
      <dgm:t>
        <a:bodyPr/>
        <a:lstStyle/>
        <a:p>
          <a:endParaRPr lang="es-EC"/>
        </a:p>
      </dgm:t>
    </dgm:pt>
    <dgm:pt modelId="{6C1C40AE-44FC-42A7-A288-A8BBB677EA96}" type="sibTrans" cxnId="{1FB56344-ADB9-49B2-B535-BAD1FE915926}">
      <dgm:prSet/>
      <dgm:spPr/>
      <dgm:t>
        <a:bodyPr/>
        <a:lstStyle/>
        <a:p>
          <a:endParaRPr lang="es-EC"/>
        </a:p>
      </dgm:t>
    </dgm:pt>
    <dgm:pt modelId="{7A7E7065-EE72-420F-A38B-B799F479DAFE}">
      <dgm:prSet phldrT="[Texto]"/>
      <dgm:spPr/>
      <dgm:t>
        <a:bodyPr/>
        <a:lstStyle/>
        <a:p>
          <a:pPr rtl="0"/>
          <a:r>
            <a:rPr lang="es-ES">
              <a:latin typeface="Arial"/>
              <a:cs typeface="Arial"/>
            </a:rPr>
            <a:t>Variaciones </a:t>
          </a:r>
          <a:r>
            <a:rPr lang="es-ES">
              <a:latin typeface="Arial"/>
            </a:rPr>
            <a:t>en búsquedas.</a:t>
          </a:r>
          <a:endParaRPr lang="es-MX"/>
        </a:p>
      </dgm:t>
    </dgm:pt>
    <dgm:pt modelId="{D4215AFE-EFF3-4B8B-A1B3-5885646E2B38}" type="parTrans" cxnId="{85A2E8E0-84E8-4C86-B9C4-BEC8503C5E28}">
      <dgm:prSet/>
      <dgm:spPr/>
      <dgm:t>
        <a:bodyPr/>
        <a:lstStyle/>
        <a:p>
          <a:endParaRPr lang="es-EC"/>
        </a:p>
      </dgm:t>
    </dgm:pt>
    <dgm:pt modelId="{338B8F17-EE27-45F2-B8EA-443F9A4160B9}" type="sibTrans" cxnId="{85A2E8E0-84E8-4C86-B9C4-BEC8503C5E28}">
      <dgm:prSet/>
      <dgm:spPr/>
      <dgm:t>
        <a:bodyPr/>
        <a:lstStyle/>
        <a:p>
          <a:endParaRPr lang="es-EC"/>
        </a:p>
      </dgm:t>
    </dgm:pt>
    <dgm:pt modelId="{EDA04C9F-DD11-4093-B3B8-76C939A8C106}">
      <dgm:prSet phldrT="[Texto]"/>
      <dgm:spPr/>
      <dgm:t>
        <a:bodyPr/>
        <a:lstStyle/>
        <a:p>
          <a:pPr rtl="0"/>
          <a:r>
            <a:rPr lang="es-ES">
              <a:latin typeface="Arial"/>
              <a:cs typeface="Arial"/>
            </a:rPr>
            <a:t>Aplicaciones y</a:t>
          </a:r>
          <a:r>
            <a:rPr lang="es-ES">
              <a:latin typeface="Arial"/>
            </a:rPr>
            <a:t> Videojuegos.</a:t>
          </a:r>
          <a:endParaRPr lang="es-MX"/>
        </a:p>
      </dgm:t>
    </dgm:pt>
    <dgm:pt modelId="{B7058CBA-478A-40EC-849D-4C037D427B6D}" type="parTrans" cxnId="{EFE7074F-FC59-48DE-A89F-0B49C7D6E5C9}">
      <dgm:prSet/>
      <dgm:spPr/>
      <dgm:t>
        <a:bodyPr/>
        <a:lstStyle/>
        <a:p>
          <a:endParaRPr lang="es-EC"/>
        </a:p>
      </dgm:t>
    </dgm:pt>
    <dgm:pt modelId="{4A851A88-B0A5-4FEE-809B-02DB3C383049}" type="sibTrans" cxnId="{EFE7074F-FC59-48DE-A89F-0B49C7D6E5C9}">
      <dgm:prSet/>
      <dgm:spPr/>
      <dgm:t>
        <a:bodyPr/>
        <a:lstStyle/>
        <a:p>
          <a:endParaRPr lang="es-EC"/>
        </a:p>
      </dgm:t>
    </dgm:pt>
    <dgm:pt modelId="{A275062C-8D68-4188-B351-EC611E218761}" type="pres">
      <dgm:prSet presAssocID="{F2C29202-7EC6-4DE0-9F77-6549215033CF}" presName="Name0" presStyleCnt="0">
        <dgm:presLayoutVars>
          <dgm:chMax val="7"/>
          <dgm:chPref val="7"/>
          <dgm:dir/>
        </dgm:presLayoutVars>
      </dgm:prSet>
      <dgm:spPr/>
    </dgm:pt>
    <dgm:pt modelId="{9297A15F-86B3-4AD9-90F6-9F5F359F5B5D}" type="pres">
      <dgm:prSet presAssocID="{F2C29202-7EC6-4DE0-9F77-6549215033CF}" presName="Name1" presStyleCnt="0"/>
      <dgm:spPr/>
    </dgm:pt>
    <dgm:pt modelId="{EA63603D-283F-4E34-B759-DCAF43EA0AE9}" type="pres">
      <dgm:prSet presAssocID="{F2C29202-7EC6-4DE0-9F77-6549215033CF}" presName="cycle" presStyleCnt="0"/>
      <dgm:spPr/>
    </dgm:pt>
    <dgm:pt modelId="{61E41F13-8FC8-40AE-BF4B-374557A628DD}" type="pres">
      <dgm:prSet presAssocID="{F2C29202-7EC6-4DE0-9F77-6549215033CF}" presName="srcNode" presStyleLbl="node1" presStyleIdx="0" presStyleCnt="3"/>
      <dgm:spPr/>
    </dgm:pt>
    <dgm:pt modelId="{36858D2A-41C2-496D-ACAC-021D08E4DC6C}" type="pres">
      <dgm:prSet presAssocID="{F2C29202-7EC6-4DE0-9F77-6549215033CF}" presName="conn" presStyleLbl="parChTrans1D2" presStyleIdx="0" presStyleCnt="1"/>
      <dgm:spPr/>
    </dgm:pt>
    <dgm:pt modelId="{352D7C05-B81F-484B-8E65-45955623500F}" type="pres">
      <dgm:prSet presAssocID="{F2C29202-7EC6-4DE0-9F77-6549215033CF}" presName="extraNode" presStyleLbl="node1" presStyleIdx="0" presStyleCnt="3"/>
      <dgm:spPr/>
    </dgm:pt>
    <dgm:pt modelId="{0A39E398-A6F8-4E0D-86D3-0D1DC09E0BFB}" type="pres">
      <dgm:prSet presAssocID="{F2C29202-7EC6-4DE0-9F77-6549215033CF}" presName="dstNode" presStyleLbl="node1" presStyleIdx="0" presStyleCnt="3"/>
      <dgm:spPr/>
    </dgm:pt>
    <dgm:pt modelId="{C54500AD-F455-4DB6-9538-5615BEC1168F}" type="pres">
      <dgm:prSet presAssocID="{D374130D-2237-427D-AA4A-389DDE541B39}" presName="text_1" presStyleLbl="node1" presStyleIdx="0" presStyleCnt="3">
        <dgm:presLayoutVars>
          <dgm:bulletEnabled val="1"/>
        </dgm:presLayoutVars>
      </dgm:prSet>
      <dgm:spPr/>
    </dgm:pt>
    <dgm:pt modelId="{93812659-2C94-4729-9D3D-3326FE8FAB49}" type="pres">
      <dgm:prSet presAssocID="{D374130D-2237-427D-AA4A-389DDE541B39}" presName="accent_1" presStyleCnt="0"/>
      <dgm:spPr/>
    </dgm:pt>
    <dgm:pt modelId="{9753F69D-82D5-4AF4-9F82-F092FE20EF64}" type="pres">
      <dgm:prSet presAssocID="{D374130D-2237-427D-AA4A-389DDE541B39}" presName="accentRepeatNode" presStyleLbl="solidFgAcc1" presStyleIdx="0" presStyleCnt="3"/>
      <dgm:spPr/>
    </dgm:pt>
    <dgm:pt modelId="{3C65E507-FC15-46ED-962A-01D45E9940B5}" type="pres">
      <dgm:prSet presAssocID="{7A7E7065-EE72-420F-A38B-B799F479DAFE}" presName="text_2" presStyleLbl="node1" presStyleIdx="1" presStyleCnt="3">
        <dgm:presLayoutVars>
          <dgm:bulletEnabled val="1"/>
        </dgm:presLayoutVars>
      </dgm:prSet>
      <dgm:spPr/>
    </dgm:pt>
    <dgm:pt modelId="{E9F5072B-7504-421D-A689-785D85BB9A02}" type="pres">
      <dgm:prSet presAssocID="{7A7E7065-EE72-420F-A38B-B799F479DAFE}" presName="accent_2" presStyleCnt="0"/>
      <dgm:spPr/>
    </dgm:pt>
    <dgm:pt modelId="{AE3EBC51-3BD1-471E-B3E2-93635B2C0E6A}" type="pres">
      <dgm:prSet presAssocID="{7A7E7065-EE72-420F-A38B-B799F479DAFE}" presName="accentRepeatNode" presStyleLbl="solidFgAcc1" presStyleIdx="1" presStyleCnt="3"/>
      <dgm:spPr/>
    </dgm:pt>
    <dgm:pt modelId="{CB242F06-DEA5-43AC-B5EF-183004A6CCA6}" type="pres">
      <dgm:prSet presAssocID="{EDA04C9F-DD11-4093-B3B8-76C939A8C106}" presName="text_3" presStyleLbl="node1" presStyleIdx="2" presStyleCnt="3">
        <dgm:presLayoutVars>
          <dgm:bulletEnabled val="1"/>
        </dgm:presLayoutVars>
      </dgm:prSet>
      <dgm:spPr/>
    </dgm:pt>
    <dgm:pt modelId="{09105151-F21A-47AC-BFC6-20A0A7E87B87}" type="pres">
      <dgm:prSet presAssocID="{EDA04C9F-DD11-4093-B3B8-76C939A8C106}" presName="accent_3" presStyleCnt="0"/>
      <dgm:spPr/>
    </dgm:pt>
    <dgm:pt modelId="{5C0148BF-4680-4AC4-A4BF-CF1F54302492}" type="pres">
      <dgm:prSet presAssocID="{EDA04C9F-DD11-4093-B3B8-76C939A8C106}" presName="accentRepeatNode" presStyleLbl="solidFgAcc1" presStyleIdx="2" presStyleCnt="3"/>
      <dgm:spPr/>
    </dgm:pt>
  </dgm:ptLst>
  <dgm:cxnLst>
    <dgm:cxn modelId="{E5D84F15-B8A6-4E0E-96DD-F531FA2CEB59}" type="presOf" srcId="{D374130D-2237-427D-AA4A-389DDE541B39}" destId="{C54500AD-F455-4DB6-9538-5615BEC1168F}" srcOrd="0" destOrd="0" presId="urn:microsoft.com/office/officeart/2008/layout/VerticalCurvedList"/>
    <dgm:cxn modelId="{10B89716-3C63-441E-A0D7-8422CCF19735}" type="presOf" srcId="{6C1C40AE-44FC-42A7-A288-A8BBB677EA96}" destId="{36858D2A-41C2-496D-ACAC-021D08E4DC6C}" srcOrd="0" destOrd="0" presId="urn:microsoft.com/office/officeart/2008/layout/VerticalCurvedList"/>
    <dgm:cxn modelId="{1FB56344-ADB9-49B2-B535-BAD1FE915926}" srcId="{F2C29202-7EC6-4DE0-9F77-6549215033CF}" destId="{D374130D-2237-427D-AA4A-389DDE541B39}" srcOrd="0" destOrd="0" parTransId="{D329AE92-E804-4BCB-91E0-C1DB52558738}" sibTransId="{6C1C40AE-44FC-42A7-A288-A8BBB677EA96}"/>
    <dgm:cxn modelId="{25CADE65-0AFD-4250-9B76-9C657C684854}" type="presOf" srcId="{7A7E7065-EE72-420F-A38B-B799F479DAFE}" destId="{3C65E507-FC15-46ED-962A-01D45E9940B5}" srcOrd="0" destOrd="0" presId="urn:microsoft.com/office/officeart/2008/layout/VerticalCurvedList"/>
    <dgm:cxn modelId="{EFE7074F-FC59-48DE-A89F-0B49C7D6E5C9}" srcId="{F2C29202-7EC6-4DE0-9F77-6549215033CF}" destId="{EDA04C9F-DD11-4093-B3B8-76C939A8C106}" srcOrd="2" destOrd="0" parTransId="{B7058CBA-478A-40EC-849D-4C037D427B6D}" sibTransId="{4A851A88-B0A5-4FEE-809B-02DB3C383049}"/>
    <dgm:cxn modelId="{EEB6868D-ABE7-435A-93E1-647289B2C635}" type="presOf" srcId="{EDA04C9F-DD11-4093-B3B8-76C939A8C106}" destId="{CB242F06-DEA5-43AC-B5EF-183004A6CCA6}" srcOrd="0" destOrd="0" presId="urn:microsoft.com/office/officeart/2008/layout/VerticalCurvedList"/>
    <dgm:cxn modelId="{85A2E8E0-84E8-4C86-B9C4-BEC8503C5E28}" srcId="{F2C29202-7EC6-4DE0-9F77-6549215033CF}" destId="{7A7E7065-EE72-420F-A38B-B799F479DAFE}" srcOrd="1" destOrd="0" parTransId="{D4215AFE-EFF3-4B8B-A1B3-5885646E2B38}" sibTransId="{338B8F17-EE27-45F2-B8EA-443F9A4160B9}"/>
    <dgm:cxn modelId="{1ABA71EA-BE0D-43DE-BABB-7A9A8FFD442D}" type="presOf" srcId="{F2C29202-7EC6-4DE0-9F77-6549215033CF}" destId="{A275062C-8D68-4188-B351-EC611E218761}" srcOrd="0" destOrd="0" presId="urn:microsoft.com/office/officeart/2008/layout/VerticalCurvedList"/>
    <dgm:cxn modelId="{283BF186-2467-4B02-9133-A558B6EC5744}" type="presParOf" srcId="{A275062C-8D68-4188-B351-EC611E218761}" destId="{9297A15F-86B3-4AD9-90F6-9F5F359F5B5D}" srcOrd="0" destOrd="0" presId="urn:microsoft.com/office/officeart/2008/layout/VerticalCurvedList"/>
    <dgm:cxn modelId="{1EF04429-1359-4D34-95C3-FD4A93A622F1}" type="presParOf" srcId="{9297A15F-86B3-4AD9-90F6-9F5F359F5B5D}" destId="{EA63603D-283F-4E34-B759-DCAF43EA0AE9}" srcOrd="0" destOrd="0" presId="urn:microsoft.com/office/officeart/2008/layout/VerticalCurvedList"/>
    <dgm:cxn modelId="{978AA3CB-EA15-4D60-A264-736336D3E465}" type="presParOf" srcId="{EA63603D-283F-4E34-B759-DCAF43EA0AE9}" destId="{61E41F13-8FC8-40AE-BF4B-374557A628DD}" srcOrd="0" destOrd="0" presId="urn:microsoft.com/office/officeart/2008/layout/VerticalCurvedList"/>
    <dgm:cxn modelId="{6949C2F0-6F7F-42D6-A9B2-D19C9493BD55}" type="presParOf" srcId="{EA63603D-283F-4E34-B759-DCAF43EA0AE9}" destId="{36858D2A-41C2-496D-ACAC-021D08E4DC6C}" srcOrd="1" destOrd="0" presId="urn:microsoft.com/office/officeart/2008/layout/VerticalCurvedList"/>
    <dgm:cxn modelId="{3333005E-30B2-43E0-9D99-4A95D48013E6}" type="presParOf" srcId="{EA63603D-283F-4E34-B759-DCAF43EA0AE9}" destId="{352D7C05-B81F-484B-8E65-45955623500F}" srcOrd="2" destOrd="0" presId="urn:microsoft.com/office/officeart/2008/layout/VerticalCurvedList"/>
    <dgm:cxn modelId="{32ECA94F-B031-4B1E-BDE5-201F2B80DFBB}" type="presParOf" srcId="{EA63603D-283F-4E34-B759-DCAF43EA0AE9}" destId="{0A39E398-A6F8-4E0D-86D3-0D1DC09E0BFB}" srcOrd="3" destOrd="0" presId="urn:microsoft.com/office/officeart/2008/layout/VerticalCurvedList"/>
    <dgm:cxn modelId="{1A17C535-966B-497F-883B-E600A24531C0}" type="presParOf" srcId="{9297A15F-86B3-4AD9-90F6-9F5F359F5B5D}" destId="{C54500AD-F455-4DB6-9538-5615BEC1168F}" srcOrd="1" destOrd="0" presId="urn:microsoft.com/office/officeart/2008/layout/VerticalCurvedList"/>
    <dgm:cxn modelId="{D78E906F-C80B-437E-A58E-901E5742E303}" type="presParOf" srcId="{9297A15F-86B3-4AD9-90F6-9F5F359F5B5D}" destId="{93812659-2C94-4729-9D3D-3326FE8FAB49}" srcOrd="2" destOrd="0" presId="urn:microsoft.com/office/officeart/2008/layout/VerticalCurvedList"/>
    <dgm:cxn modelId="{371E93E6-B434-4520-93BC-33D84202C90A}" type="presParOf" srcId="{93812659-2C94-4729-9D3D-3326FE8FAB49}" destId="{9753F69D-82D5-4AF4-9F82-F092FE20EF64}" srcOrd="0" destOrd="0" presId="urn:microsoft.com/office/officeart/2008/layout/VerticalCurvedList"/>
    <dgm:cxn modelId="{1CCD0D83-844B-4D54-9615-5B01705E67F7}" type="presParOf" srcId="{9297A15F-86B3-4AD9-90F6-9F5F359F5B5D}" destId="{3C65E507-FC15-46ED-962A-01D45E9940B5}" srcOrd="3" destOrd="0" presId="urn:microsoft.com/office/officeart/2008/layout/VerticalCurvedList"/>
    <dgm:cxn modelId="{3FC49D9F-A3F7-467B-ACDD-45215426E9E7}" type="presParOf" srcId="{9297A15F-86B3-4AD9-90F6-9F5F359F5B5D}" destId="{E9F5072B-7504-421D-A689-785D85BB9A02}" srcOrd="4" destOrd="0" presId="urn:microsoft.com/office/officeart/2008/layout/VerticalCurvedList"/>
    <dgm:cxn modelId="{EFAF8A24-189E-42F0-8A26-07E0B70B16BC}" type="presParOf" srcId="{E9F5072B-7504-421D-A689-785D85BB9A02}" destId="{AE3EBC51-3BD1-471E-B3E2-93635B2C0E6A}" srcOrd="0" destOrd="0" presId="urn:microsoft.com/office/officeart/2008/layout/VerticalCurvedList"/>
    <dgm:cxn modelId="{C8DB5969-00E8-4A99-8B0A-FDBF36ACB091}" type="presParOf" srcId="{9297A15F-86B3-4AD9-90F6-9F5F359F5B5D}" destId="{CB242F06-DEA5-43AC-B5EF-183004A6CCA6}" srcOrd="5" destOrd="0" presId="urn:microsoft.com/office/officeart/2008/layout/VerticalCurvedList"/>
    <dgm:cxn modelId="{F3EEE902-2932-407D-B8E8-876FDCBCED70}" type="presParOf" srcId="{9297A15F-86B3-4AD9-90F6-9F5F359F5B5D}" destId="{09105151-F21A-47AC-BFC6-20A0A7E87B87}" srcOrd="6" destOrd="0" presId="urn:microsoft.com/office/officeart/2008/layout/VerticalCurvedList"/>
    <dgm:cxn modelId="{AB972764-CC78-43CF-9048-DDF07C15220B}" type="presParOf" srcId="{09105151-F21A-47AC-BFC6-20A0A7E87B87}" destId="{5C0148BF-4680-4AC4-A4BF-CF1F5430249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vList2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C57F4E74-FF63-4946-8914-7EF14E6B8D79}">
      <dgm:prSet phldrT="[Texto]"/>
      <dgm:spPr/>
      <dgm:t>
        <a:bodyPr/>
        <a:lstStyle/>
        <a:p>
          <a:pPr algn="l">
            <a:lnSpc>
              <a:spcPct val="90000"/>
            </a:lnSpc>
          </a:pPr>
          <a:r>
            <a:rPr lang="es-ES" sz="2200">
              <a:ea typeface="+mn-ea"/>
              <a:cs typeface="+mn-cs"/>
            </a:rPr>
            <a:t>Existe una intensa lucha por captar y retener la atención de los usuarios, impulsada por el cambio constante</a:t>
          </a:r>
          <a:r>
            <a:rPr lang="es-ES" sz="2200" b="0">
              <a:ea typeface="+mn-ea"/>
              <a:cs typeface="+mn-cs"/>
            </a:rPr>
            <a:t> en sus preferencias de plataformas y contenidos.</a:t>
          </a:r>
        </a:p>
      </dgm:t>
    </dgm:pt>
    <dgm:pt modelId="{883C1241-38B9-4596-ACEA-C0BD67D0839B}" type="parTrans" cxnId="{5EF17738-F453-4680-826A-4CBE0283EE8D}">
      <dgm:prSet/>
      <dgm:spPr/>
    </dgm:pt>
    <dgm:pt modelId="{2B2AAC7A-B7A4-4CEC-9099-B4BBDB77B527}" type="sibTrans" cxnId="{5EF17738-F453-4680-826A-4CBE0283EE8D}">
      <dgm:prSet/>
      <dgm:spPr/>
    </dgm:pt>
    <dgm:pt modelId="{1EBC637B-2FB8-48C5-A446-FEA10EF9347F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2200" b="0" dirty="0">
              <a:ea typeface="+mn-ea"/>
              <a:cs typeface="+mn-cs"/>
            </a:rPr>
            <a:t>El ecosistema digital en Ecuador está marcado por una profunda desigualdad en el acceso a internet, lo que genera una división significativa entre provincias y usuarios.</a:t>
          </a:r>
          <a:endParaRPr lang="es-ES" sz="2200" b="0" dirty="0">
            <a:latin typeface="Arial"/>
            <a:ea typeface="+mn-ea"/>
            <a:cs typeface="+mn-cs"/>
          </a:endParaRPr>
        </a:p>
      </dgm:t>
    </dgm:pt>
    <dgm:pt modelId="{819D1652-6422-490C-A356-6FB738FE6E52}" type="parTrans" cxnId="{97AB8198-617D-4437-8E14-F439CBC7EAE4}">
      <dgm:prSet/>
      <dgm:spPr/>
    </dgm:pt>
    <dgm:pt modelId="{4A918E15-C534-477E-9E90-5E1D0BCC03ED}" type="sibTrans" cxnId="{97AB8198-617D-4437-8E14-F439CBC7EAE4}">
      <dgm:prSet/>
      <dgm:spPr/>
    </dgm:pt>
    <dgm:pt modelId="{99F236D1-B5D9-4B00-9791-E5594914AC91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2100" b="0" dirty="0">
              <a:ea typeface="+mn-ea"/>
              <a:cs typeface="+mn-cs"/>
            </a:rPr>
            <a:t>El éxito digital depende de implementar estrategias sólidas de marca y SEO, que deben estar específicamente diseñadas para las dinámicas de cada sector y el comportamiento cambiante del usuario.</a:t>
          </a:r>
          <a:endParaRPr lang="es-ES" sz="2100" b="0" dirty="0">
            <a:latin typeface="Arial"/>
            <a:ea typeface="+mn-ea"/>
            <a:cs typeface="+mn-cs"/>
          </a:endParaRPr>
        </a:p>
      </dgm:t>
    </dgm:pt>
    <dgm:pt modelId="{68E6825C-5A16-486D-94D5-C4DB6AB1ABB8}" type="parTrans" cxnId="{5ABD012C-98AA-4331-B6E1-7F8911BB0C33}">
      <dgm:prSet/>
      <dgm:spPr/>
    </dgm:pt>
    <dgm:pt modelId="{2FF5F284-1C2C-4880-A05D-7227B81F3B2F}" type="sibTrans" cxnId="{5ABD012C-98AA-4331-B6E1-7F8911BB0C33}">
      <dgm:prSet/>
      <dgm:spPr/>
    </dgm:pt>
    <dgm:pt modelId="{78155981-8FAD-4ADA-A860-4CB43956D7B9}" type="pres">
      <dgm:prSet presAssocID="{F2C29202-7EC6-4DE0-9F77-6549215033CF}" presName="linear" presStyleCnt="0">
        <dgm:presLayoutVars>
          <dgm:animLvl val="lvl"/>
          <dgm:resizeHandles val="exact"/>
        </dgm:presLayoutVars>
      </dgm:prSet>
      <dgm:spPr/>
    </dgm:pt>
    <dgm:pt modelId="{DA0AC2A8-F2FB-4867-B3C5-6656F84DA074}" type="pres">
      <dgm:prSet presAssocID="{1EBC637B-2FB8-48C5-A446-FEA10EF9347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24E7E9D4-0A11-408C-BBBA-141553D94553}" type="pres">
      <dgm:prSet presAssocID="{4A918E15-C534-477E-9E90-5E1D0BCC03ED}" presName="spacer" presStyleCnt="0"/>
      <dgm:spPr/>
    </dgm:pt>
    <dgm:pt modelId="{B437BC81-DB43-4D83-81FF-212F17094952}" type="pres">
      <dgm:prSet presAssocID="{C57F4E74-FF63-4946-8914-7EF14E6B8D7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EC00F9F-D424-4532-94CD-0AF4DC4AEFF0}" type="pres">
      <dgm:prSet presAssocID="{2B2AAC7A-B7A4-4CEC-9099-B4BBDB77B527}" presName="spacer" presStyleCnt="0"/>
      <dgm:spPr/>
    </dgm:pt>
    <dgm:pt modelId="{6587BEF4-B426-4F4D-B13D-480760D6F99C}" type="pres">
      <dgm:prSet presAssocID="{99F236D1-B5D9-4B00-9791-E5594914AC9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2FCD702-09B7-4698-8ED5-74453CD196A9}" type="presOf" srcId="{F2C29202-7EC6-4DE0-9F77-6549215033CF}" destId="{78155981-8FAD-4ADA-A860-4CB43956D7B9}" srcOrd="0" destOrd="0" presId="urn:microsoft.com/office/officeart/2005/8/layout/vList2"/>
    <dgm:cxn modelId="{A89E5C24-0043-4DF7-B416-DD4A1C42826C}" type="presOf" srcId="{1EBC637B-2FB8-48C5-A446-FEA10EF9347F}" destId="{DA0AC2A8-F2FB-4867-B3C5-6656F84DA074}" srcOrd="0" destOrd="0" presId="urn:microsoft.com/office/officeart/2005/8/layout/vList2"/>
    <dgm:cxn modelId="{5ABD012C-98AA-4331-B6E1-7F8911BB0C33}" srcId="{F2C29202-7EC6-4DE0-9F77-6549215033CF}" destId="{99F236D1-B5D9-4B00-9791-E5594914AC91}" srcOrd="2" destOrd="0" parTransId="{68E6825C-5A16-486D-94D5-C4DB6AB1ABB8}" sibTransId="{2FF5F284-1C2C-4880-A05D-7227B81F3B2F}"/>
    <dgm:cxn modelId="{5EF17738-F453-4680-826A-4CBE0283EE8D}" srcId="{F2C29202-7EC6-4DE0-9F77-6549215033CF}" destId="{C57F4E74-FF63-4946-8914-7EF14E6B8D79}" srcOrd="1" destOrd="0" parTransId="{883C1241-38B9-4596-ACEA-C0BD67D0839B}" sibTransId="{2B2AAC7A-B7A4-4CEC-9099-B4BBDB77B527}"/>
    <dgm:cxn modelId="{6F0C873C-84DD-40D1-AE3D-5D54BE0C5D34}" type="presOf" srcId="{C57F4E74-FF63-4946-8914-7EF14E6B8D79}" destId="{B437BC81-DB43-4D83-81FF-212F17094952}" srcOrd="0" destOrd="0" presId="urn:microsoft.com/office/officeart/2005/8/layout/vList2"/>
    <dgm:cxn modelId="{2F2B7472-9F5A-41A0-B79B-8E527C0C5E09}" type="presOf" srcId="{99F236D1-B5D9-4B00-9791-E5594914AC91}" destId="{6587BEF4-B426-4F4D-B13D-480760D6F99C}" srcOrd="0" destOrd="0" presId="urn:microsoft.com/office/officeart/2005/8/layout/vList2"/>
    <dgm:cxn modelId="{97AB8198-617D-4437-8E14-F439CBC7EAE4}" srcId="{F2C29202-7EC6-4DE0-9F77-6549215033CF}" destId="{1EBC637B-2FB8-48C5-A446-FEA10EF9347F}" srcOrd="0" destOrd="0" parTransId="{819D1652-6422-490C-A356-6FB738FE6E52}" sibTransId="{4A918E15-C534-477E-9E90-5E1D0BCC03ED}"/>
    <dgm:cxn modelId="{E2E22EA1-78A2-4044-8769-E23189DA64E7}" type="presParOf" srcId="{78155981-8FAD-4ADA-A860-4CB43956D7B9}" destId="{DA0AC2A8-F2FB-4867-B3C5-6656F84DA074}" srcOrd="0" destOrd="0" presId="urn:microsoft.com/office/officeart/2005/8/layout/vList2"/>
    <dgm:cxn modelId="{CD5BAE9E-8CAB-4694-9D2E-971606D3667E}" type="presParOf" srcId="{78155981-8FAD-4ADA-A860-4CB43956D7B9}" destId="{24E7E9D4-0A11-408C-BBBA-141553D94553}" srcOrd="1" destOrd="0" presId="urn:microsoft.com/office/officeart/2005/8/layout/vList2"/>
    <dgm:cxn modelId="{C43E52C2-BA6E-4E9F-8013-7CAB56D35CF8}" type="presParOf" srcId="{78155981-8FAD-4ADA-A860-4CB43956D7B9}" destId="{B437BC81-DB43-4D83-81FF-212F17094952}" srcOrd="2" destOrd="0" presId="urn:microsoft.com/office/officeart/2005/8/layout/vList2"/>
    <dgm:cxn modelId="{B0C86B51-EE5C-4458-A5A3-5C5DC5222594}" type="presParOf" srcId="{78155981-8FAD-4ADA-A860-4CB43956D7B9}" destId="{8EC00F9F-D424-4532-94CD-0AF4DC4AEFF0}" srcOrd="3" destOrd="0" presId="urn:microsoft.com/office/officeart/2005/8/layout/vList2"/>
    <dgm:cxn modelId="{85E53FF3-95C2-40B6-B616-209E2FE72C5B}" type="presParOf" srcId="{78155981-8FAD-4ADA-A860-4CB43956D7B9}" destId="{6587BEF4-B426-4F4D-B13D-480760D6F99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082EF275-3902-40A8-B168-88C92EAAB7A8}">
      <dgm:prSet phldrT="[Texto]"/>
      <dgm:spPr/>
      <dgm:t>
        <a:bodyPr/>
        <a:lstStyle/>
        <a:p>
          <a:pPr rtl="0"/>
          <a:r>
            <a:rPr lang="es-EC">
              <a:latin typeface="Arial"/>
              <a:cs typeface="Arial"/>
            </a:rPr>
            <a:t>12</a:t>
          </a:r>
          <a:r>
            <a:rPr lang="es-EC">
              <a:latin typeface="Arial"/>
            </a:rPr>
            <a:t> de las 24 provincias concentran al 91% de conexiones a internet en Ecuador</a:t>
          </a:r>
          <a:endParaRPr lang="en-US"/>
        </a:p>
      </dgm:t>
    </dgm:pt>
    <dgm:pt modelId="{A2FD1ADD-CE3E-4807-8618-317AF7DCB12B}" type="parTrans" cxnId="{D9CD6A61-11E2-448F-9316-6786D809F1FF}">
      <dgm:prSet/>
      <dgm:spPr/>
      <dgm:t>
        <a:bodyPr/>
        <a:lstStyle/>
        <a:p>
          <a:endParaRPr lang="es-EC"/>
        </a:p>
      </dgm:t>
    </dgm:pt>
    <dgm:pt modelId="{D1E1DE7F-8A48-40D7-AB81-418252BE83E4}" type="sibTrans" cxnId="{D9CD6A61-11E2-448F-9316-6786D809F1FF}">
      <dgm:prSet/>
      <dgm:spPr/>
      <dgm:t>
        <a:bodyPr/>
        <a:lstStyle/>
        <a:p>
          <a:endParaRPr lang="es-EC"/>
        </a:p>
      </dgm:t>
    </dgm:pt>
    <dgm:pt modelId="{9CF6BD8E-9CDC-43A1-83CA-308722637D3D}">
      <dgm:prSet phldrT="[Texto]"/>
      <dgm:spPr/>
      <dgm:t>
        <a:bodyPr/>
        <a:lstStyle/>
        <a:p>
          <a:pPr rtl="0"/>
          <a:r>
            <a:rPr lang="en-US" err="1">
              <a:latin typeface="Arial"/>
              <a:cs typeface="Arial"/>
            </a:rPr>
            <a:t>Existe</a:t>
          </a:r>
          <a:r>
            <a:rPr lang="en-US">
              <a:latin typeface="Arial"/>
              <a:cs typeface="Arial"/>
            </a:rPr>
            <a:t> un </a:t>
          </a:r>
          <a:r>
            <a:rPr lang="en-US" err="1">
              <a:latin typeface="Arial"/>
              <a:cs typeface="Arial"/>
            </a:rPr>
            <a:t>decrecimiento</a:t>
          </a:r>
          <a:r>
            <a:rPr lang="en-US">
              <a:latin typeface="Arial"/>
            </a:rPr>
            <a:t> del 5.09% de </a:t>
          </a:r>
          <a:r>
            <a:rPr lang="en-US" err="1">
              <a:latin typeface="Arial"/>
            </a:rPr>
            <a:t>acceso</a:t>
          </a:r>
          <a:r>
            <a:rPr lang="en-US">
              <a:latin typeface="Arial"/>
            </a:rPr>
            <a:t> a </a:t>
          </a:r>
          <a:r>
            <a:rPr lang="en-US" err="1">
              <a:latin typeface="Arial"/>
            </a:rPr>
            <a:t>propiedades</a:t>
          </a:r>
          <a:r>
            <a:rPr lang="en-US">
              <a:latin typeface="Arial"/>
            </a:rPr>
            <a:t> de Google entre 2022 y 2025</a:t>
          </a:r>
          <a:endParaRPr lang="en-US"/>
        </a:p>
      </dgm:t>
    </dgm:pt>
    <dgm:pt modelId="{66B5A1E5-A1FD-4AB3-A379-2FC41CA535B4}" type="parTrans" cxnId="{6B777C64-D54C-40CC-8D6C-4EE35E6DD06E}">
      <dgm:prSet/>
      <dgm:spPr/>
    </dgm:pt>
    <dgm:pt modelId="{95189D38-B719-47F4-AA9A-9DFF3AA75BD2}" type="sibTrans" cxnId="{6B777C64-D54C-40CC-8D6C-4EE35E6DD06E}">
      <dgm:prSet/>
      <dgm:spPr/>
    </dgm:pt>
    <dgm:pt modelId="{50899DFE-BA76-4601-B04A-55C00D6AC40E}">
      <dgm:prSet phldrT="[Texto]"/>
      <dgm:spPr/>
      <dgm:t>
        <a:bodyPr/>
        <a:lstStyle/>
        <a:p>
          <a:pPr rtl="0"/>
          <a:r>
            <a:rPr lang="en-US" sz="1800"/>
            <a:t>Mejoró significativamente la velocidad fija, pero empeoró la móvil, reflejando una infraestructura de calidad dispar.</a:t>
          </a:r>
          <a:r>
            <a:rPr lang="en-US" sz="1800">
              <a:latin typeface="Arial"/>
            </a:rPr>
            <a:t> </a:t>
          </a:r>
          <a:endParaRPr lang="en-US" sz="1800"/>
        </a:p>
      </dgm:t>
    </dgm:pt>
    <dgm:pt modelId="{57956689-F290-4CDE-B2DB-7677A2EB8C98}" type="parTrans" cxnId="{E23DCEE0-A967-48DF-B649-7EDDF7AA4FAC}">
      <dgm:prSet/>
      <dgm:spPr/>
    </dgm:pt>
    <dgm:pt modelId="{9B16EAD4-B309-4B85-B788-A32B88912D6B}" type="sibTrans" cxnId="{E23DCEE0-A967-48DF-B649-7EDDF7AA4FAC}">
      <dgm:prSet/>
      <dgm:spPr/>
    </dgm:pt>
    <dgm:pt modelId="{A966B24E-401B-457F-B03F-6102425D6153}">
      <dgm:prSet phldrT="[Texto]"/>
      <dgm:spPr/>
      <dgm:t>
        <a:bodyPr/>
        <a:lstStyle/>
        <a:p>
          <a:pPr rtl="0"/>
          <a:r>
            <a:rPr lang="en-US" err="1">
              <a:latin typeface="Arial"/>
              <a:cs typeface="Arial"/>
            </a:rPr>
            <a:t>Existe</a:t>
          </a:r>
          <a:r>
            <a:rPr lang="en-US">
              <a:latin typeface="Arial"/>
              <a:cs typeface="Arial"/>
            </a:rPr>
            <a:t> </a:t>
          </a:r>
          <a:r>
            <a:rPr lang="en-US" err="1">
              <a:latin typeface="Arial"/>
              <a:cs typeface="Arial"/>
            </a:rPr>
            <a:t>una</a:t>
          </a:r>
          <a:r>
            <a:rPr lang="en-US">
              <a:latin typeface="Arial"/>
              <a:cs typeface="Arial"/>
            </a:rPr>
            <a:t> </a:t>
          </a:r>
          <a:r>
            <a:rPr lang="en-US">
              <a:latin typeface="Arial"/>
            </a:rPr>
            <a:t>conectividad profundamente desigual en el Ecuador</a:t>
          </a:r>
          <a:endParaRPr lang="en-US"/>
        </a:p>
      </dgm:t>
    </dgm:pt>
    <dgm:pt modelId="{C8F58CE7-62BD-47E2-96AD-F00421E2DDF5}" type="parTrans" cxnId="{C0F62A94-1894-4A3B-A335-5741480C7C49}">
      <dgm:prSet/>
      <dgm:spPr/>
    </dgm:pt>
    <dgm:pt modelId="{B4A61DF1-D0A8-4687-BAAF-D35653B7DA01}" type="sibTrans" cxnId="{C0F62A94-1894-4A3B-A335-5741480C7C49}">
      <dgm:prSet/>
      <dgm:spPr/>
    </dgm:pt>
    <dgm:pt modelId="{A275062C-8D68-4188-B351-EC611E218761}" type="pres">
      <dgm:prSet presAssocID="{F2C29202-7EC6-4DE0-9F77-6549215033CF}" presName="Name0" presStyleCnt="0">
        <dgm:presLayoutVars>
          <dgm:chMax val="7"/>
          <dgm:chPref val="7"/>
          <dgm:dir/>
        </dgm:presLayoutVars>
      </dgm:prSet>
      <dgm:spPr/>
    </dgm:pt>
    <dgm:pt modelId="{9297A15F-86B3-4AD9-90F6-9F5F359F5B5D}" type="pres">
      <dgm:prSet presAssocID="{F2C29202-7EC6-4DE0-9F77-6549215033CF}" presName="Name1" presStyleCnt="0"/>
      <dgm:spPr/>
    </dgm:pt>
    <dgm:pt modelId="{EA63603D-283F-4E34-B759-DCAF43EA0AE9}" type="pres">
      <dgm:prSet presAssocID="{F2C29202-7EC6-4DE0-9F77-6549215033CF}" presName="cycle" presStyleCnt="0"/>
      <dgm:spPr/>
    </dgm:pt>
    <dgm:pt modelId="{61E41F13-8FC8-40AE-BF4B-374557A628DD}" type="pres">
      <dgm:prSet presAssocID="{F2C29202-7EC6-4DE0-9F77-6549215033CF}" presName="srcNode" presStyleLbl="node1" presStyleIdx="0" presStyleCnt="4"/>
      <dgm:spPr/>
    </dgm:pt>
    <dgm:pt modelId="{36858D2A-41C2-496D-ACAC-021D08E4DC6C}" type="pres">
      <dgm:prSet presAssocID="{F2C29202-7EC6-4DE0-9F77-6549215033CF}" presName="conn" presStyleLbl="parChTrans1D2" presStyleIdx="0" presStyleCnt="1"/>
      <dgm:spPr/>
    </dgm:pt>
    <dgm:pt modelId="{352D7C05-B81F-484B-8E65-45955623500F}" type="pres">
      <dgm:prSet presAssocID="{F2C29202-7EC6-4DE0-9F77-6549215033CF}" presName="extraNode" presStyleLbl="node1" presStyleIdx="0" presStyleCnt="4"/>
      <dgm:spPr/>
    </dgm:pt>
    <dgm:pt modelId="{0A39E398-A6F8-4E0D-86D3-0D1DC09E0BFB}" type="pres">
      <dgm:prSet presAssocID="{F2C29202-7EC6-4DE0-9F77-6549215033CF}" presName="dstNode" presStyleLbl="node1" presStyleIdx="0" presStyleCnt="4"/>
      <dgm:spPr/>
    </dgm:pt>
    <dgm:pt modelId="{25E4AB61-90C4-4DC4-99F5-8F939F48EF3E}" type="pres">
      <dgm:prSet presAssocID="{082EF275-3902-40A8-B168-88C92EAAB7A8}" presName="text_1" presStyleLbl="node1" presStyleIdx="0" presStyleCnt="4">
        <dgm:presLayoutVars>
          <dgm:bulletEnabled val="1"/>
        </dgm:presLayoutVars>
      </dgm:prSet>
      <dgm:spPr/>
    </dgm:pt>
    <dgm:pt modelId="{C33EE113-0524-4430-AEC3-2FFFFA80F8B2}" type="pres">
      <dgm:prSet presAssocID="{082EF275-3902-40A8-B168-88C92EAAB7A8}" presName="accent_1" presStyleCnt="0"/>
      <dgm:spPr/>
    </dgm:pt>
    <dgm:pt modelId="{89658C38-E266-4608-8736-33D2DAA5BB68}" type="pres">
      <dgm:prSet presAssocID="{082EF275-3902-40A8-B168-88C92EAAB7A8}" presName="accentRepeatNode" presStyleLbl="solidFgAcc1" presStyleIdx="0" presStyleCnt="4"/>
      <dgm:spPr/>
    </dgm:pt>
    <dgm:pt modelId="{70305522-60B5-4DE7-A145-390A0B9CFEEA}" type="pres">
      <dgm:prSet presAssocID="{9CF6BD8E-9CDC-43A1-83CA-308722637D3D}" presName="text_2" presStyleLbl="node1" presStyleIdx="1" presStyleCnt="4">
        <dgm:presLayoutVars>
          <dgm:bulletEnabled val="1"/>
        </dgm:presLayoutVars>
      </dgm:prSet>
      <dgm:spPr/>
    </dgm:pt>
    <dgm:pt modelId="{F1BAFA70-9F4A-4319-9456-86355C5809CA}" type="pres">
      <dgm:prSet presAssocID="{9CF6BD8E-9CDC-43A1-83CA-308722637D3D}" presName="accent_2" presStyleCnt="0"/>
      <dgm:spPr/>
    </dgm:pt>
    <dgm:pt modelId="{9C86DA92-882E-4523-8748-17D010666DD2}" type="pres">
      <dgm:prSet presAssocID="{9CF6BD8E-9CDC-43A1-83CA-308722637D3D}" presName="accentRepeatNode" presStyleLbl="solidFgAcc1" presStyleIdx="1" presStyleCnt="4"/>
      <dgm:spPr/>
    </dgm:pt>
    <dgm:pt modelId="{F43B385A-0BC0-4B5B-8393-B325BDE00E67}" type="pres">
      <dgm:prSet presAssocID="{50899DFE-BA76-4601-B04A-55C00D6AC40E}" presName="text_3" presStyleLbl="node1" presStyleIdx="2" presStyleCnt="4">
        <dgm:presLayoutVars>
          <dgm:bulletEnabled val="1"/>
        </dgm:presLayoutVars>
      </dgm:prSet>
      <dgm:spPr/>
    </dgm:pt>
    <dgm:pt modelId="{561562EC-EE9F-408A-8339-34B8B5A771C3}" type="pres">
      <dgm:prSet presAssocID="{50899DFE-BA76-4601-B04A-55C00D6AC40E}" presName="accent_3" presStyleCnt="0"/>
      <dgm:spPr/>
    </dgm:pt>
    <dgm:pt modelId="{DAC9FD1A-E929-4176-8E9D-9F675EB84B77}" type="pres">
      <dgm:prSet presAssocID="{50899DFE-BA76-4601-B04A-55C00D6AC40E}" presName="accentRepeatNode" presStyleLbl="solidFgAcc1" presStyleIdx="2" presStyleCnt="4"/>
      <dgm:spPr/>
    </dgm:pt>
    <dgm:pt modelId="{E4588CA9-E539-4985-94A8-94CB546708BD}" type="pres">
      <dgm:prSet presAssocID="{A966B24E-401B-457F-B03F-6102425D6153}" presName="text_4" presStyleLbl="node1" presStyleIdx="3" presStyleCnt="4">
        <dgm:presLayoutVars>
          <dgm:bulletEnabled val="1"/>
        </dgm:presLayoutVars>
      </dgm:prSet>
      <dgm:spPr/>
    </dgm:pt>
    <dgm:pt modelId="{7B518C58-C6CA-43EB-92C0-87E6B9D7BE15}" type="pres">
      <dgm:prSet presAssocID="{A966B24E-401B-457F-B03F-6102425D6153}" presName="accent_4" presStyleCnt="0"/>
      <dgm:spPr/>
    </dgm:pt>
    <dgm:pt modelId="{4E0B0FBA-F96B-496A-994C-13EB7DA6EB1B}" type="pres">
      <dgm:prSet presAssocID="{A966B24E-401B-457F-B03F-6102425D6153}" presName="accentRepeatNode" presStyleLbl="solidFgAcc1" presStyleIdx="3" presStyleCnt="4"/>
      <dgm:spPr/>
    </dgm:pt>
  </dgm:ptLst>
  <dgm:cxnLst>
    <dgm:cxn modelId="{9D97C537-4744-461F-813A-C8A5CBFFA257}" type="presOf" srcId="{9CF6BD8E-9CDC-43A1-83CA-308722637D3D}" destId="{70305522-60B5-4DE7-A145-390A0B9CFEEA}" srcOrd="0" destOrd="0" presId="urn:microsoft.com/office/officeart/2008/layout/VerticalCurvedList"/>
    <dgm:cxn modelId="{D9CD6A61-11E2-448F-9316-6786D809F1FF}" srcId="{F2C29202-7EC6-4DE0-9F77-6549215033CF}" destId="{082EF275-3902-40A8-B168-88C92EAAB7A8}" srcOrd="0" destOrd="0" parTransId="{A2FD1ADD-CE3E-4807-8618-317AF7DCB12B}" sibTransId="{D1E1DE7F-8A48-40D7-AB81-418252BE83E4}"/>
    <dgm:cxn modelId="{6B777C64-D54C-40CC-8D6C-4EE35E6DD06E}" srcId="{F2C29202-7EC6-4DE0-9F77-6549215033CF}" destId="{9CF6BD8E-9CDC-43A1-83CA-308722637D3D}" srcOrd="1" destOrd="0" parTransId="{66B5A1E5-A1FD-4AB3-A379-2FC41CA535B4}" sibTransId="{95189D38-B719-47F4-AA9A-9DFF3AA75BD2}"/>
    <dgm:cxn modelId="{C0F62A94-1894-4A3B-A335-5741480C7C49}" srcId="{F2C29202-7EC6-4DE0-9F77-6549215033CF}" destId="{A966B24E-401B-457F-B03F-6102425D6153}" srcOrd="3" destOrd="0" parTransId="{C8F58CE7-62BD-47E2-96AD-F00421E2DDF5}" sibTransId="{B4A61DF1-D0A8-4687-BAAF-D35653B7DA01}"/>
    <dgm:cxn modelId="{F0E75EBA-A397-4F2E-8B31-CE058D56A769}" type="presOf" srcId="{D1E1DE7F-8A48-40D7-AB81-418252BE83E4}" destId="{36858D2A-41C2-496D-ACAC-021D08E4DC6C}" srcOrd="0" destOrd="0" presId="urn:microsoft.com/office/officeart/2008/layout/VerticalCurvedList"/>
    <dgm:cxn modelId="{601812C0-4C32-4F3D-97C5-35AD20F2ADD3}" type="presOf" srcId="{082EF275-3902-40A8-B168-88C92EAAB7A8}" destId="{25E4AB61-90C4-4DC4-99F5-8F939F48EF3E}" srcOrd="0" destOrd="0" presId="urn:microsoft.com/office/officeart/2008/layout/VerticalCurvedList"/>
    <dgm:cxn modelId="{CB49A0D6-C9D8-44C8-8D1C-7C78848F6A06}" type="presOf" srcId="{A966B24E-401B-457F-B03F-6102425D6153}" destId="{E4588CA9-E539-4985-94A8-94CB546708BD}" srcOrd="0" destOrd="0" presId="urn:microsoft.com/office/officeart/2008/layout/VerticalCurvedList"/>
    <dgm:cxn modelId="{E23DCEE0-A967-48DF-B649-7EDDF7AA4FAC}" srcId="{F2C29202-7EC6-4DE0-9F77-6549215033CF}" destId="{50899DFE-BA76-4601-B04A-55C00D6AC40E}" srcOrd="2" destOrd="0" parTransId="{57956689-F290-4CDE-B2DB-7677A2EB8C98}" sibTransId="{9B16EAD4-B309-4B85-B788-A32B88912D6B}"/>
    <dgm:cxn modelId="{1ABA71EA-BE0D-43DE-BABB-7A9A8FFD442D}" type="presOf" srcId="{F2C29202-7EC6-4DE0-9F77-6549215033CF}" destId="{A275062C-8D68-4188-B351-EC611E218761}" srcOrd="0" destOrd="0" presId="urn:microsoft.com/office/officeart/2008/layout/VerticalCurvedList"/>
    <dgm:cxn modelId="{BFB554EB-7403-4C53-ADCC-105FB2FCE00B}" type="presOf" srcId="{50899DFE-BA76-4601-B04A-55C00D6AC40E}" destId="{F43B385A-0BC0-4B5B-8393-B325BDE00E67}" srcOrd="0" destOrd="0" presId="urn:microsoft.com/office/officeart/2008/layout/VerticalCurvedList"/>
    <dgm:cxn modelId="{283BF186-2467-4B02-9133-A558B6EC5744}" type="presParOf" srcId="{A275062C-8D68-4188-B351-EC611E218761}" destId="{9297A15F-86B3-4AD9-90F6-9F5F359F5B5D}" srcOrd="0" destOrd="0" presId="urn:microsoft.com/office/officeart/2008/layout/VerticalCurvedList"/>
    <dgm:cxn modelId="{1EF04429-1359-4D34-95C3-FD4A93A622F1}" type="presParOf" srcId="{9297A15F-86B3-4AD9-90F6-9F5F359F5B5D}" destId="{EA63603D-283F-4E34-B759-DCAF43EA0AE9}" srcOrd="0" destOrd="0" presId="urn:microsoft.com/office/officeart/2008/layout/VerticalCurvedList"/>
    <dgm:cxn modelId="{978AA3CB-EA15-4D60-A264-736336D3E465}" type="presParOf" srcId="{EA63603D-283F-4E34-B759-DCAF43EA0AE9}" destId="{61E41F13-8FC8-40AE-BF4B-374557A628DD}" srcOrd="0" destOrd="0" presId="urn:microsoft.com/office/officeart/2008/layout/VerticalCurvedList"/>
    <dgm:cxn modelId="{6949C2F0-6F7F-42D6-A9B2-D19C9493BD55}" type="presParOf" srcId="{EA63603D-283F-4E34-B759-DCAF43EA0AE9}" destId="{36858D2A-41C2-496D-ACAC-021D08E4DC6C}" srcOrd="1" destOrd="0" presId="urn:microsoft.com/office/officeart/2008/layout/VerticalCurvedList"/>
    <dgm:cxn modelId="{3333005E-30B2-43E0-9D99-4A95D48013E6}" type="presParOf" srcId="{EA63603D-283F-4E34-B759-DCAF43EA0AE9}" destId="{352D7C05-B81F-484B-8E65-45955623500F}" srcOrd="2" destOrd="0" presId="urn:microsoft.com/office/officeart/2008/layout/VerticalCurvedList"/>
    <dgm:cxn modelId="{32ECA94F-B031-4B1E-BDE5-201F2B80DFBB}" type="presParOf" srcId="{EA63603D-283F-4E34-B759-DCAF43EA0AE9}" destId="{0A39E398-A6F8-4E0D-86D3-0D1DC09E0BFB}" srcOrd="3" destOrd="0" presId="urn:microsoft.com/office/officeart/2008/layout/VerticalCurvedList"/>
    <dgm:cxn modelId="{4B2363F1-3E17-4B86-B9A4-D08AB0A2CA52}" type="presParOf" srcId="{9297A15F-86B3-4AD9-90F6-9F5F359F5B5D}" destId="{25E4AB61-90C4-4DC4-99F5-8F939F48EF3E}" srcOrd="1" destOrd="0" presId="urn:microsoft.com/office/officeart/2008/layout/VerticalCurvedList"/>
    <dgm:cxn modelId="{14518505-25C4-4C5E-83E7-562791C4A79C}" type="presParOf" srcId="{9297A15F-86B3-4AD9-90F6-9F5F359F5B5D}" destId="{C33EE113-0524-4430-AEC3-2FFFFA80F8B2}" srcOrd="2" destOrd="0" presId="urn:microsoft.com/office/officeart/2008/layout/VerticalCurvedList"/>
    <dgm:cxn modelId="{17ED81B0-4649-4FBE-A59B-00DF03FFE122}" type="presParOf" srcId="{C33EE113-0524-4430-AEC3-2FFFFA80F8B2}" destId="{89658C38-E266-4608-8736-33D2DAA5BB68}" srcOrd="0" destOrd="0" presId="urn:microsoft.com/office/officeart/2008/layout/VerticalCurvedList"/>
    <dgm:cxn modelId="{5D062C92-DFAB-4E07-94AF-526A51FC2682}" type="presParOf" srcId="{9297A15F-86B3-4AD9-90F6-9F5F359F5B5D}" destId="{70305522-60B5-4DE7-A145-390A0B9CFEEA}" srcOrd="3" destOrd="0" presId="urn:microsoft.com/office/officeart/2008/layout/VerticalCurvedList"/>
    <dgm:cxn modelId="{83C2D4D4-8041-419D-BB46-7614E35EF358}" type="presParOf" srcId="{9297A15F-86B3-4AD9-90F6-9F5F359F5B5D}" destId="{F1BAFA70-9F4A-4319-9456-86355C5809CA}" srcOrd="4" destOrd="0" presId="urn:microsoft.com/office/officeart/2008/layout/VerticalCurvedList"/>
    <dgm:cxn modelId="{0902CC29-CF00-45DF-BB6F-8C76172AE432}" type="presParOf" srcId="{F1BAFA70-9F4A-4319-9456-86355C5809CA}" destId="{9C86DA92-882E-4523-8748-17D010666DD2}" srcOrd="0" destOrd="0" presId="urn:microsoft.com/office/officeart/2008/layout/VerticalCurvedList"/>
    <dgm:cxn modelId="{2E671D70-9BC2-4FBF-82D6-F9B6BBE69790}" type="presParOf" srcId="{9297A15F-86B3-4AD9-90F6-9F5F359F5B5D}" destId="{F43B385A-0BC0-4B5B-8393-B325BDE00E67}" srcOrd="5" destOrd="0" presId="urn:microsoft.com/office/officeart/2008/layout/VerticalCurvedList"/>
    <dgm:cxn modelId="{A8E14EEF-7E6D-4891-A06F-05C1EA030F67}" type="presParOf" srcId="{9297A15F-86B3-4AD9-90F6-9F5F359F5B5D}" destId="{561562EC-EE9F-408A-8339-34B8B5A771C3}" srcOrd="6" destOrd="0" presId="urn:microsoft.com/office/officeart/2008/layout/VerticalCurvedList"/>
    <dgm:cxn modelId="{08166EA0-0481-4BEA-BEDF-44646C713C97}" type="presParOf" srcId="{561562EC-EE9F-408A-8339-34B8B5A771C3}" destId="{DAC9FD1A-E929-4176-8E9D-9F675EB84B77}" srcOrd="0" destOrd="0" presId="urn:microsoft.com/office/officeart/2008/layout/VerticalCurvedList"/>
    <dgm:cxn modelId="{6BF03F89-F82E-428D-9377-9D2B62F1AF2E}" type="presParOf" srcId="{9297A15F-86B3-4AD9-90F6-9F5F359F5B5D}" destId="{E4588CA9-E539-4985-94A8-94CB546708BD}" srcOrd="7" destOrd="0" presId="urn:microsoft.com/office/officeart/2008/layout/VerticalCurvedList"/>
    <dgm:cxn modelId="{415E9AB7-88F4-425C-A11D-80092C3D59A0}" type="presParOf" srcId="{9297A15F-86B3-4AD9-90F6-9F5F359F5B5D}" destId="{7B518C58-C6CA-43EB-92C0-87E6B9D7BE15}" srcOrd="8" destOrd="0" presId="urn:microsoft.com/office/officeart/2008/layout/VerticalCurvedList"/>
    <dgm:cxn modelId="{EAD66D59-FD68-45F9-A52B-B47334D43AA5}" type="presParOf" srcId="{7B518C58-C6CA-43EB-92C0-87E6B9D7BE15}" destId="{4E0B0FBA-F96B-496A-994C-13EB7DA6EB1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hList6" loCatId="list" qsTypeId="urn:microsoft.com/office/officeart/2005/8/quickstyle/simple3" qsCatId="simple" csTypeId="urn:microsoft.com/office/officeart/2005/8/colors/colorful4" csCatId="colorful" phldr="1"/>
      <dgm:spPr/>
      <dgm:t>
        <a:bodyPr/>
        <a:lstStyle/>
        <a:p>
          <a:endParaRPr lang="es-EC"/>
        </a:p>
      </dgm:t>
    </dgm:pt>
    <dgm:pt modelId="{D374130D-2237-427D-AA4A-389DDE541B39}">
      <dgm:prSet phldrT="[Texto]"/>
      <dgm:spPr/>
      <dgm:t>
        <a:bodyPr/>
        <a:lstStyle/>
        <a:p>
          <a:pPr rtl="0"/>
          <a:r>
            <a:rPr lang="es-EC">
              <a:latin typeface="Arial"/>
            </a:rPr>
            <a:t>La cantidad de usuarios de TikTok incrementó considerablemente, con un total de 1.57 millones de usuarios nuevos en febrero de 2025 con respecto a febrero de 2024.</a:t>
          </a:r>
          <a:endParaRPr lang="es-EC"/>
        </a:p>
      </dgm:t>
    </dgm:pt>
    <dgm:pt modelId="{D329AE92-E804-4BCB-91E0-C1DB52558738}" type="parTrans" cxnId="{1FB56344-ADB9-49B2-B535-BAD1FE915926}">
      <dgm:prSet/>
      <dgm:spPr/>
      <dgm:t>
        <a:bodyPr/>
        <a:lstStyle/>
        <a:p>
          <a:endParaRPr lang="es-EC"/>
        </a:p>
      </dgm:t>
    </dgm:pt>
    <dgm:pt modelId="{6C1C40AE-44FC-42A7-A288-A8BBB677EA96}" type="sibTrans" cxnId="{1FB56344-ADB9-49B2-B535-BAD1FE915926}">
      <dgm:prSet/>
      <dgm:spPr/>
      <dgm:t>
        <a:bodyPr/>
        <a:lstStyle/>
        <a:p>
          <a:endParaRPr lang="es-EC"/>
        </a:p>
      </dgm:t>
    </dgm:pt>
    <dgm:pt modelId="{7A7E7065-EE72-420F-A38B-B799F479DAFE}">
      <dgm:prSet phldrT="[Texto]"/>
      <dgm:spPr/>
      <dgm:t>
        <a:bodyPr/>
        <a:lstStyle/>
        <a:p>
          <a:pPr rtl="0"/>
          <a:r>
            <a:rPr lang="es-EC">
              <a:latin typeface="Arial"/>
            </a:rPr>
            <a:t>Tanto Instagram como Spotify aumentaron su audiencia. Instagram creció en 300.000 usuarios, y Spotify 1.4 millones.</a:t>
          </a:r>
          <a:endParaRPr lang="es-EC"/>
        </a:p>
      </dgm:t>
    </dgm:pt>
    <dgm:pt modelId="{D4215AFE-EFF3-4B8B-A1B3-5885646E2B38}" type="parTrans" cxnId="{85A2E8E0-84E8-4C86-B9C4-BEC8503C5E28}">
      <dgm:prSet/>
      <dgm:spPr/>
      <dgm:t>
        <a:bodyPr/>
        <a:lstStyle/>
        <a:p>
          <a:endParaRPr lang="es-EC"/>
        </a:p>
      </dgm:t>
    </dgm:pt>
    <dgm:pt modelId="{338B8F17-EE27-45F2-B8EA-443F9A4160B9}" type="sibTrans" cxnId="{85A2E8E0-84E8-4C86-B9C4-BEC8503C5E28}">
      <dgm:prSet/>
      <dgm:spPr/>
      <dgm:t>
        <a:bodyPr/>
        <a:lstStyle/>
        <a:p>
          <a:endParaRPr lang="es-EC"/>
        </a:p>
      </dgm:t>
    </dgm:pt>
    <dgm:pt modelId="{258D56AD-D8CC-485B-BC8F-0488CE529796}">
      <dgm:prSet phldr="0"/>
      <dgm:spPr/>
      <dgm:t>
        <a:bodyPr/>
        <a:lstStyle/>
        <a:p>
          <a:pPr rtl="0"/>
          <a:r>
            <a:rPr lang="es-EC">
              <a:latin typeface="Arial"/>
            </a:rPr>
            <a:t>Facebook decayó</a:t>
          </a:r>
          <a:r>
            <a:rPr lang="es-EC"/>
            <a:t> </a:t>
          </a:r>
          <a:r>
            <a:rPr lang="es-EC">
              <a:latin typeface="Arial"/>
            </a:rPr>
            <a:t>en comparación al año pasado, perdiendo un total de 1.8 millones de usuarios. </a:t>
          </a:r>
          <a:endParaRPr lang="en-US"/>
        </a:p>
      </dgm:t>
    </dgm:pt>
    <dgm:pt modelId="{5E217E97-1007-4AE5-9CC2-62060B768C4A}" type="parTrans" cxnId="{5080F152-40D8-4BF0-9276-967191F387BF}">
      <dgm:prSet/>
      <dgm:spPr/>
    </dgm:pt>
    <dgm:pt modelId="{39C64729-7694-4835-9876-DC68A7C2FA5E}" type="sibTrans" cxnId="{5080F152-40D8-4BF0-9276-967191F387BF}">
      <dgm:prSet/>
      <dgm:spPr/>
    </dgm:pt>
    <dgm:pt modelId="{832DFC5D-506D-4A57-8A2A-A9FA779273AA}" type="pres">
      <dgm:prSet presAssocID="{F2C29202-7EC6-4DE0-9F77-6549215033CF}" presName="Name0" presStyleCnt="0">
        <dgm:presLayoutVars>
          <dgm:dir/>
          <dgm:resizeHandles val="exact"/>
        </dgm:presLayoutVars>
      </dgm:prSet>
      <dgm:spPr/>
    </dgm:pt>
    <dgm:pt modelId="{5BE1006D-F395-4DF2-8981-D87C6789A0B7}" type="pres">
      <dgm:prSet presAssocID="{D374130D-2237-427D-AA4A-389DDE541B39}" presName="node" presStyleLbl="node1" presStyleIdx="0" presStyleCnt="3">
        <dgm:presLayoutVars>
          <dgm:bulletEnabled val="1"/>
        </dgm:presLayoutVars>
      </dgm:prSet>
      <dgm:spPr/>
    </dgm:pt>
    <dgm:pt modelId="{3F04D046-FD8E-40BB-8E45-7C3F1A67880A}" type="pres">
      <dgm:prSet presAssocID="{6C1C40AE-44FC-42A7-A288-A8BBB677EA96}" presName="sibTrans" presStyleCnt="0"/>
      <dgm:spPr/>
    </dgm:pt>
    <dgm:pt modelId="{F25DCA1A-FA24-458F-804A-0C5CA00EB822}" type="pres">
      <dgm:prSet presAssocID="{258D56AD-D8CC-485B-BC8F-0488CE529796}" presName="node" presStyleLbl="node1" presStyleIdx="1" presStyleCnt="3">
        <dgm:presLayoutVars>
          <dgm:bulletEnabled val="1"/>
        </dgm:presLayoutVars>
      </dgm:prSet>
      <dgm:spPr/>
    </dgm:pt>
    <dgm:pt modelId="{43A90936-9028-410E-8AD8-CFC14651E686}" type="pres">
      <dgm:prSet presAssocID="{39C64729-7694-4835-9876-DC68A7C2FA5E}" presName="sibTrans" presStyleCnt="0"/>
      <dgm:spPr/>
    </dgm:pt>
    <dgm:pt modelId="{DDB15EE3-E4C8-42D9-8274-1CA45B28EC0E}" type="pres">
      <dgm:prSet presAssocID="{7A7E7065-EE72-420F-A38B-B799F479DAFE}" presName="node" presStyleLbl="node1" presStyleIdx="2" presStyleCnt="3">
        <dgm:presLayoutVars>
          <dgm:bulletEnabled val="1"/>
        </dgm:presLayoutVars>
      </dgm:prSet>
      <dgm:spPr/>
    </dgm:pt>
  </dgm:ptLst>
  <dgm:cxnLst>
    <dgm:cxn modelId="{26DC385F-0C56-4D11-970D-0206C4E14D42}" type="presOf" srcId="{258D56AD-D8CC-485B-BC8F-0488CE529796}" destId="{F25DCA1A-FA24-458F-804A-0C5CA00EB822}" srcOrd="0" destOrd="0" presId="urn:microsoft.com/office/officeart/2005/8/layout/hList6"/>
    <dgm:cxn modelId="{7C870761-8D36-4813-8406-3A1C26BF1914}" type="presOf" srcId="{7A7E7065-EE72-420F-A38B-B799F479DAFE}" destId="{DDB15EE3-E4C8-42D9-8274-1CA45B28EC0E}" srcOrd="0" destOrd="0" presId="urn:microsoft.com/office/officeart/2005/8/layout/hList6"/>
    <dgm:cxn modelId="{1FB56344-ADB9-49B2-B535-BAD1FE915926}" srcId="{F2C29202-7EC6-4DE0-9F77-6549215033CF}" destId="{D374130D-2237-427D-AA4A-389DDE541B39}" srcOrd="0" destOrd="0" parTransId="{D329AE92-E804-4BCB-91E0-C1DB52558738}" sibTransId="{6C1C40AE-44FC-42A7-A288-A8BBB677EA96}"/>
    <dgm:cxn modelId="{5080F152-40D8-4BF0-9276-967191F387BF}" srcId="{F2C29202-7EC6-4DE0-9F77-6549215033CF}" destId="{258D56AD-D8CC-485B-BC8F-0488CE529796}" srcOrd="1" destOrd="0" parTransId="{5E217E97-1007-4AE5-9CC2-62060B768C4A}" sibTransId="{39C64729-7694-4835-9876-DC68A7C2FA5E}"/>
    <dgm:cxn modelId="{92989DBE-9FB9-4034-8E00-3922177DE8A3}" type="presOf" srcId="{D374130D-2237-427D-AA4A-389DDE541B39}" destId="{5BE1006D-F395-4DF2-8981-D87C6789A0B7}" srcOrd="0" destOrd="0" presId="urn:microsoft.com/office/officeart/2005/8/layout/hList6"/>
    <dgm:cxn modelId="{D88CB8CF-E717-4563-91A9-D4A162E65E18}" type="presOf" srcId="{F2C29202-7EC6-4DE0-9F77-6549215033CF}" destId="{832DFC5D-506D-4A57-8A2A-A9FA779273AA}" srcOrd="0" destOrd="0" presId="urn:microsoft.com/office/officeart/2005/8/layout/hList6"/>
    <dgm:cxn modelId="{85A2E8E0-84E8-4C86-B9C4-BEC8503C5E28}" srcId="{F2C29202-7EC6-4DE0-9F77-6549215033CF}" destId="{7A7E7065-EE72-420F-A38B-B799F479DAFE}" srcOrd="2" destOrd="0" parTransId="{D4215AFE-EFF3-4B8B-A1B3-5885646E2B38}" sibTransId="{338B8F17-EE27-45F2-B8EA-443F9A4160B9}"/>
    <dgm:cxn modelId="{06F9995A-9B1A-4C57-8A3B-DC101EB7DCBE}" type="presParOf" srcId="{832DFC5D-506D-4A57-8A2A-A9FA779273AA}" destId="{5BE1006D-F395-4DF2-8981-D87C6789A0B7}" srcOrd="0" destOrd="0" presId="urn:microsoft.com/office/officeart/2005/8/layout/hList6"/>
    <dgm:cxn modelId="{01E1F379-3B9E-4CA4-84DF-B5304872D27F}" type="presParOf" srcId="{832DFC5D-506D-4A57-8A2A-A9FA779273AA}" destId="{3F04D046-FD8E-40BB-8E45-7C3F1A67880A}" srcOrd="1" destOrd="0" presId="urn:microsoft.com/office/officeart/2005/8/layout/hList6"/>
    <dgm:cxn modelId="{8F4132C1-C118-4271-80B0-26B4CE7764F4}" type="presParOf" srcId="{832DFC5D-506D-4A57-8A2A-A9FA779273AA}" destId="{F25DCA1A-FA24-458F-804A-0C5CA00EB822}" srcOrd="2" destOrd="0" presId="urn:microsoft.com/office/officeart/2005/8/layout/hList6"/>
    <dgm:cxn modelId="{57D44E75-71D0-47F6-957D-11E49142C7F9}" type="presParOf" srcId="{832DFC5D-506D-4A57-8A2A-A9FA779273AA}" destId="{43A90936-9028-410E-8AD8-CFC14651E686}" srcOrd="3" destOrd="0" presId="urn:microsoft.com/office/officeart/2005/8/layout/hList6"/>
    <dgm:cxn modelId="{DBFD42F1-F98B-4F95-96F9-EC7CA877EB5F}" type="presParOf" srcId="{832DFC5D-506D-4A57-8A2A-A9FA779273AA}" destId="{DDB15EE3-E4C8-42D9-8274-1CA45B28EC0E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4" csCatId="colorful" phldr="1"/>
      <dgm:spPr/>
      <dgm:t>
        <a:bodyPr/>
        <a:lstStyle/>
        <a:p>
          <a:endParaRPr lang="es-EC"/>
        </a:p>
      </dgm:t>
    </dgm:pt>
    <dgm:pt modelId="{D374130D-2237-427D-AA4A-389DDE541B39}">
      <dgm:prSet phldrT="[Texto]"/>
      <dgm:spPr/>
      <dgm:t>
        <a:bodyPr/>
        <a:lstStyle/>
        <a:p>
          <a:pPr rtl="0"/>
          <a:r>
            <a:rPr lang="es-EC">
              <a:latin typeface="Arial"/>
            </a:rPr>
            <a:t>El</a:t>
          </a:r>
          <a:r>
            <a:rPr lang="es-EC"/>
            <a:t> 5,25 % de los usuarios de </a:t>
          </a:r>
          <a:r>
            <a:rPr lang="es-EC" err="1"/>
            <a:t>ChatGPT</a:t>
          </a:r>
          <a:r>
            <a:rPr lang="es-EC"/>
            <a:t> tiene 65 años o más, </a:t>
          </a:r>
          <a:r>
            <a:rPr lang="es-EC">
              <a:latin typeface="Arial"/>
            </a:rPr>
            <a:t>lo que muestra una</a:t>
          </a:r>
          <a:r>
            <a:rPr lang="es-EC"/>
            <a:t> brecha generacional en el uso de</a:t>
          </a:r>
          <a:r>
            <a:rPr lang="es-EC">
              <a:latin typeface="Arial"/>
            </a:rPr>
            <a:t> la</a:t>
          </a:r>
          <a:r>
            <a:rPr lang="es-EC"/>
            <a:t> </a:t>
          </a:r>
          <a:r>
            <a:rPr lang="es-EC">
              <a:latin typeface="Arial"/>
            </a:rPr>
            <a:t>IA. </a:t>
          </a:r>
          <a:endParaRPr lang="es-EC"/>
        </a:p>
      </dgm:t>
    </dgm:pt>
    <dgm:pt modelId="{D329AE92-E804-4BCB-91E0-C1DB52558738}" type="parTrans" cxnId="{1FB56344-ADB9-49B2-B535-BAD1FE915926}">
      <dgm:prSet/>
      <dgm:spPr/>
      <dgm:t>
        <a:bodyPr/>
        <a:lstStyle/>
        <a:p>
          <a:endParaRPr lang="es-EC"/>
        </a:p>
      </dgm:t>
    </dgm:pt>
    <dgm:pt modelId="{6C1C40AE-44FC-42A7-A288-A8BBB677EA96}" type="sibTrans" cxnId="{1FB56344-ADB9-49B2-B535-BAD1FE915926}">
      <dgm:prSet/>
      <dgm:spPr/>
      <dgm:t>
        <a:bodyPr/>
        <a:lstStyle/>
        <a:p>
          <a:endParaRPr lang="es-EC"/>
        </a:p>
      </dgm:t>
    </dgm:pt>
    <dgm:pt modelId="{7A7E7065-EE72-420F-A38B-B799F479DAFE}">
      <dgm:prSet phldrT="[Texto]"/>
      <dgm:spPr/>
      <dgm:t>
        <a:bodyPr/>
        <a:lstStyle/>
        <a:p>
          <a:pPr rtl="0"/>
          <a:r>
            <a:rPr lang="es-EC"/>
            <a:t>La búsqueda de “meta </a:t>
          </a:r>
          <a:r>
            <a:rPr lang="es-EC" err="1"/>
            <a:t>ai</a:t>
          </a:r>
          <a:r>
            <a:rPr lang="es-EC"/>
            <a:t>” aumentó 100 veces </a:t>
          </a:r>
          <a:r>
            <a:rPr lang="es-EC">
              <a:latin typeface="Arial"/>
            </a:rPr>
            <a:t>más en</a:t>
          </a:r>
          <a:r>
            <a:rPr lang="es-EC"/>
            <a:t> 2024,</a:t>
          </a:r>
          <a:r>
            <a:rPr lang="es-EC">
              <a:latin typeface="Arial"/>
            </a:rPr>
            <a:t> mostrando</a:t>
          </a:r>
          <a:r>
            <a:rPr lang="es-EC"/>
            <a:t> un interés en las </a:t>
          </a:r>
          <a:r>
            <a:rPr lang="es-EC">
              <a:latin typeface="Arial"/>
            </a:rPr>
            <a:t>herramientas</a:t>
          </a:r>
          <a:r>
            <a:rPr lang="es-EC"/>
            <a:t> </a:t>
          </a:r>
          <a:r>
            <a:rPr lang="es-EC">
              <a:latin typeface="Arial"/>
            </a:rPr>
            <a:t>creadas </a:t>
          </a:r>
          <a:r>
            <a:rPr lang="es-EC"/>
            <a:t>por Meta.</a:t>
          </a:r>
        </a:p>
      </dgm:t>
    </dgm:pt>
    <dgm:pt modelId="{D4215AFE-EFF3-4B8B-A1B3-5885646E2B38}" type="parTrans" cxnId="{85A2E8E0-84E8-4C86-B9C4-BEC8503C5E28}">
      <dgm:prSet/>
      <dgm:spPr/>
      <dgm:t>
        <a:bodyPr/>
        <a:lstStyle/>
        <a:p>
          <a:endParaRPr lang="es-EC"/>
        </a:p>
      </dgm:t>
    </dgm:pt>
    <dgm:pt modelId="{338B8F17-EE27-45F2-B8EA-443F9A4160B9}" type="sibTrans" cxnId="{85A2E8E0-84E8-4C86-B9C4-BEC8503C5E28}">
      <dgm:prSet/>
      <dgm:spPr/>
      <dgm:t>
        <a:bodyPr/>
        <a:lstStyle/>
        <a:p>
          <a:endParaRPr lang="es-EC"/>
        </a:p>
      </dgm:t>
    </dgm:pt>
    <dgm:pt modelId="{258D56AD-D8CC-485B-BC8F-0488CE529796}">
      <dgm:prSet phldr="0"/>
      <dgm:spPr/>
      <dgm:t>
        <a:bodyPr/>
        <a:lstStyle/>
        <a:p>
          <a:pPr rtl="0"/>
          <a:r>
            <a:rPr lang="es-EC">
              <a:latin typeface="Arial"/>
            </a:rPr>
            <a:t>El</a:t>
          </a:r>
          <a:r>
            <a:rPr lang="es-EC"/>
            <a:t> término “inteligencia artificial” cayó un 13,88 % en búsquedas </a:t>
          </a:r>
          <a:r>
            <a:rPr lang="es-EC">
              <a:latin typeface="Arial"/>
            </a:rPr>
            <a:t>al año</a:t>
          </a:r>
          <a:r>
            <a:rPr lang="es-EC"/>
            <a:t>, lo que </a:t>
          </a:r>
          <a:r>
            <a:rPr lang="es-EC">
              <a:latin typeface="Arial"/>
            </a:rPr>
            <a:t>muestra preferencial </a:t>
          </a:r>
          <a:r>
            <a:rPr lang="es-EC"/>
            <a:t>por </a:t>
          </a:r>
          <a:r>
            <a:rPr lang="es-EC">
              <a:latin typeface="Arial"/>
            </a:rPr>
            <a:t>buscar </a:t>
          </a:r>
          <a:r>
            <a:rPr lang="es-EC"/>
            <a:t>aplicaciones concretas. </a:t>
          </a:r>
          <a:endParaRPr lang="en-US"/>
        </a:p>
      </dgm:t>
    </dgm:pt>
    <dgm:pt modelId="{5E217E97-1007-4AE5-9CC2-62060B768C4A}" type="parTrans" cxnId="{5080F152-40D8-4BF0-9276-967191F387BF}">
      <dgm:prSet/>
      <dgm:spPr/>
    </dgm:pt>
    <dgm:pt modelId="{39C64729-7694-4835-9876-DC68A7C2FA5E}" type="sibTrans" cxnId="{5080F152-40D8-4BF0-9276-967191F387BF}">
      <dgm:prSet/>
      <dgm:spPr/>
    </dgm:pt>
    <dgm:pt modelId="{A275062C-8D68-4188-B351-EC611E218761}" type="pres">
      <dgm:prSet presAssocID="{F2C29202-7EC6-4DE0-9F77-6549215033CF}" presName="Name0" presStyleCnt="0">
        <dgm:presLayoutVars>
          <dgm:chMax val="7"/>
          <dgm:chPref val="7"/>
          <dgm:dir/>
        </dgm:presLayoutVars>
      </dgm:prSet>
      <dgm:spPr/>
    </dgm:pt>
    <dgm:pt modelId="{9297A15F-86B3-4AD9-90F6-9F5F359F5B5D}" type="pres">
      <dgm:prSet presAssocID="{F2C29202-7EC6-4DE0-9F77-6549215033CF}" presName="Name1" presStyleCnt="0"/>
      <dgm:spPr/>
    </dgm:pt>
    <dgm:pt modelId="{EA63603D-283F-4E34-B759-DCAF43EA0AE9}" type="pres">
      <dgm:prSet presAssocID="{F2C29202-7EC6-4DE0-9F77-6549215033CF}" presName="cycle" presStyleCnt="0"/>
      <dgm:spPr/>
    </dgm:pt>
    <dgm:pt modelId="{61E41F13-8FC8-40AE-BF4B-374557A628DD}" type="pres">
      <dgm:prSet presAssocID="{F2C29202-7EC6-4DE0-9F77-6549215033CF}" presName="srcNode" presStyleLbl="node1" presStyleIdx="0" presStyleCnt="3"/>
      <dgm:spPr/>
    </dgm:pt>
    <dgm:pt modelId="{36858D2A-41C2-496D-ACAC-021D08E4DC6C}" type="pres">
      <dgm:prSet presAssocID="{F2C29202-7EC6-4DE0-9F77-6549215033CF}" presName="conn" presStyleLbl="parChTrans1D2" presStyleIdx="0" presStyleCnt="1"/>
      <dgm:spPr/>
    </dgm:pt>
    <dgm:pt modelId="{352D7C05-B81F-484B-8E65-45955623500F}" type="pres">
      <dgm:prSet presAssocID="{F2C29202-7EC6-4DE0-9F77-6549215033CF}" presName="extraNode" presStyleLbl="node1" presStyleIdx="0" presStyleCnt="3"/>
      <dgm:spPr/>
    </dgm:pt>
    <dgm:pt modelId="{0A39E398-A6F8-4E0D-86D3-0D1DC09E0BFB}" type="pres">
      <dgm:prSet presAssocID="{F2C29202-7EC6-4DE0-9F77-6549215033CF}" presName="dstNode" presStyleLbl="node1" presStyleIdx="0" presStyleCnt="3"/>
      <dgm:spPr/>
    </dgm:pt>
    <dgm:pt modelId="{87FCE5EF-0B09-4F53-956C-BBCF1015CFD6}" type="pres">
      <dgm:prSet presAssocID="{D374130D-2237-427D-AA4A-389DDE541B39}" presName="text_1" presStyleLbl="node1" presStyleIdx="0" presStyleCnt="3">
        <dgm:presLayoutVars>
          <dgm:bulletEnabled val="1"/>
        </dgm:presLayoutVars>
      </dgm:prSet>
      <dgm:spPr/>
    </dgm:pt>
    <dgm:pt modelId="{6EE44D39-2326-4A28-B7BC-2AC4BA03D839}" type="pres">
      <dgm:prSet presAssocID="{D374130D-2237-427D-AA4A-389DDE541B39}" presName="accent_1" presStyleCnt="0"/>
      <dgm:spPr/>
    </dgm:pt>
    <dgm:pt modelId="{9753F69D-82D5-4AF4-9F82-F092FE20EF64}" type="pres">
      <dgm:prSet presAssocID="{D374130D-2237-427D-AA4A-389DDE541B39}" presName="accentRepeatNode" presStyleLbl="solidFgAcc1" presStyleIdx="0" presStyleCnt="3"/>
      <dgm:spPr/>
    </dgm:pt>
    <dgm:pt modelId="{CE413ADA-C3D6-476D-8631-05389919E262}" type="pres">
      <dgm:prSet presAssocID="{258D56AD-D8CC-485B-BC8F-0488CE529796}" presName="text_2" presStyleLbl="node1" presStyleIdx="1" presStyleCnt="3">
        <dgm:presLayoutVars>
          <dgm:bulletEnabled val="1"/>
        </dgm:presLayoutVars>
      </dgm:prSet>
      <dgm:spPr/>
    </dgm:pt>
    <dgm:pt modelId="{DD91B149-5DCA-4241-ADF9-5A9D688A282D}" type="pres">
      <dgm:prSet presAssocID="{258D56AD-D8CC-485B-BC8F-0488CE529796}" presName="accent_2" presStyleCnt="0"/>
      <dgm:spPr/>
    </dgm:pt>
    <dgm:pt modelId="{55E86331-473E-4CFA-8447-9E298918E344}" type="pres">
      <dgm:prSet presAssocID="{258D56AD-D8CC-485B-BC8F-0488CE529796}" presName="accentRepeatNode" presStyleLbl="solidFgAcc1" presStyleIdx="1" presStyleCnt="3"/>
      <dgm:spPr/>
    </dgm:pt>
    <dgm:pt modelId="{F0183132-F9DB-465B-82BC-DA7ECC7006EE}" type="pres">
      <dgm:prSet presAssocID="{7A7E7065-EE72-420F-A38B-B799F479DAFE}" presName="text_3" presStyleLbl="node1" presStyleIdx="2" presStyleCnt="3">
        <dgm:presLayoutVars>
          <dgm:bulletEnabled val="1"/>
        </dgm:presLayoutVars>
      </dgm:prSet>
      <dgm:spPr/>
    </dgm:pt>
    <dgm:pt modelId="{5DCBCB9A-0228-4A24-92A1-B97C1E8291D0}" type="pres">
      <dgm:prSet presAssocID="{7A7E7065-EE72-420F-A38B-B799F479DAFE}" presName="accent_3" presStyleCnt="0"/>
      <dgm:spPr/>
    </dgm:pt>
    <dgm:pt modelId="{AE3EBC51-3BD1-471E-B3E2-93635B2C0E6A}" type="pres">
      <dgm:prSet presAssocID="{7A7E7065-EE72-420F-A38B-B799F479DAFE}" presName="accentRepeatNode" presStyleLbl="solidFgAcc1" presStyleIdx="2" presStyleCnt="3"/>
      <dgm:spPr/>
    </dgm:pt>
  </dgm:ptLst>
  <dgm:cxnLst>
    <dgm:cxn modelId="{CD1C3B28-2E04-4F80-AEEC-D56C97E527F7}" type="presOf" srcId="{258D56AD-D8CC-485B-BC8F-0488CE529796}" destId="{CE413ADA-C3D6-476D-8631-05389919E262}" srcOrd="0" destOrd="0" presId="urn:microsoft.com/office/officeart/2008/layout/VerticalCurvedList"/>
    <dgm:cxn modelId="{1FB56344-ADB9-49B2-B535-BAD1FE915926}" srcId="{F2C29202-7EC6-4DE0-9F77-6549215033CF}" destId="{D374130D-2237-427D-AA4A-389DDE541B39}" srcOrd="0" destOrd="0" parTransId="{D329AE92-E804-4BCB-91E0-C1DB52558738}" sibTransId="{6C1C40AE-44FC-42A7-A288-A8BBB677EA96}"/>
    <dgm:cxn modelId="{5080F152-40D8-4BF0-9276-967191F387BF}" srcId="{F2C29202-7EC6-4DE0-9F77-6549215033CF}" destId="{258D56AD-D8CC-485B-BC8F-0488CE529796}" srcOrd="1" destOrd="0" parTransId="{5E217E97-1007-4AE5-9CC2-62060B768C4A}" sibTransId="{39C64729-7694-4835-9876-DC68A7C2FA5E}"/>
    <dgm:cxn modelId="{A4DDBF94-C630-4520-AB08-CB7D82435C13}" type="presOf" srcId="{6C1C40AE-44FC-42A7-A288-A8BBB677EA96}" destId="{36858D2A-41C2-496D-ACAC-021D08E4DC6C}" srcOrd="0" destOrd="0" presId="urn:microsoft.com/office/officeart/2008/layout/VerticalCurvedList"/>
    <dgm:cxn modelId="{6C0BC797-8BAA-469E-8561-B62EE46F29F8}" type="presOf" srcId="{D374130D-2237-427D-AA4A-389DDE541B39}" destId="{87FCE5EF-0B09-4F53-956C-BBCF1015CFD6}" srcOrd="0" destOrd="0" presId="urn:microsoft.com/office/officeart/2008/layout/VerticalCurvedList"/>
    <dgm:cxn modelId="{85A2E8E0-84E8-4C86-B9C4-BEC8503C5E28}" srcId="{F2C29202-7EC6-4DE0-9F77-6549215033CF}" destId="{7A7E7065-EE72-420F-A38B-B799F479DAFE}" srcOrd="2" destOrd="0" parTransId="{D4215AFE-EFF3-4B8B-A1B3-5885646E2B38}" sibTransId="{338B8F17-EE27-45F2-B8EA-443F9A4160B9}"/>
    <dgm:cxn modelId="{1ABA71EA-BE0D-43DE-BABB-7A9A8FFD442D}" type="presOf" srcId="{F2C29202-7EC6-4DE0-9F77-6549215033CF}" destId="{A275062C-8D68-4188-B351-EC611E218761}" srcOrd="0" destOrd="0" presId="urn:microsoft.com/office/officeart/2008/layout/VerticalCurvedList"/>
    <dgm:cxn modelId="{2A94E0F0-7A4C-446D-9B5D-B83420861881}" type="presOf" srcId="{7A7E7065-EE72-420F-A38B-B799F479DAFE}" destId="{F0183132-F9DB-465B-82BC-DA7ECC7006EE}" srcOrd="0" destOrd="0" presId="urn:microsoft.com/office/officeart/2008/layout/VerticalCurvedList"/>
    <dgm:cxn modelId="{ADDDF14E-FCCD-47AB-B928-8DE89EEDEB53}" type="presParOf" srcId="{A275062C-8D68-4188-B351-EC611E218761}" destId="{9297A15F-86B3-4AD9-90F6-9F5F359F5B5D}" srcOrd="0" destOrd="0" presId="urn:microsoft.com/office/officeart/2008/layout/VerticalCurvedList"/>
    <dgm:cxn modelId="{B8066B9B-20C2-4FF9-B641-1DDDEF066386}" type="presParOf" srcId="{9297A15F-86B3-4AD9-90F6-9F5F359F5B5D}" destId="{EA63603D-283F-4E34-B759-DCAF43EA0AE9}" srcOrd="0" destOrd="0" presId="urn:microsoft.com/office/officeart/2008/layout/VerticalCurvedList"/>
    <dgm:cxn modelId="{D6ACE859-8827-49AE-A081-BE65E6AB6252}" type="presParOf" srcId="{EA63603D-283F-4E34-B759-DCAF43EA0AE9}" destId="{61E41F13-8FC8-40AE-BF4B-374557A628DD}" srcOrd="0" destOrd="0" presId="urn:microsoft.com/office/officeart/2008/layout/VerticalCurvedList"/>
    <dgm:cxn modelId="{D940DBB0-ED94-4C90-84F0-43D17867D97B}" type="presParOf" srcId="{EA63603D-283F-4E34-B759-DCAF43EA0AE9}" destId="{36858D2A-41C2-496D-ACAC-021D08E4DC6C}" srcOrd="1" destOrd="0" presId="urn:microsoft.com/office/officeart/2008/layout/VerticalCurvedList"/>
    <dgm:cxn modelId="{E81891FA-5C67-4478-BD3B-1AE460CDF8BC}" type="presParOf" srcId="{EA63603D-283F-4E34-B759-DCAF43EA0AE9}" destId="{352D7C05-B81F-484B-8E65-45955623500F}" srcOrd="2" destOrd="0" presId="urn:microsoft.com/office/officeart/2008/layout/VerticalCurvedList"/>
    <dgm:cxn modelId="{F220FA7E-064F-41B8-8FB1-44B327451463}" type="presParOf" srcId="{EA63603D-283F-4E34-B759-DCAF43EA0AE9}" destId="{0A39E398-A6F8-4E0D-86D3-0D1DC09E0BFB}" srcOrd="3" destOrd="0" presId="urn:microsoft.com/office/officeart/2008/layout/VerticalCurvedList"/>
    <dgm:cxn modelId="{150B450D-2C1D-4294-86BD-81F28BFC0D4E}" type="presParOf" srcId="{9297A15F-86B3-4AD9-90F6-9F5F359F5B5D}" destId="{87FCE5EF-0B09-4F53-956C-BBCF1015CFD6}" srcOrd="1" destOrd="0" presId="urn:microsoft.com/office/officeart/2008/layout/VerticalCurvedList"/>
    <dgm:cxn modelId="{5E668909-9777-4C39-8F2A-93DAFA12C732}" type="presParOf" srcId="{9297A15F-86B3-4AD9-90F6-9F5F359F5B5D}" destId="{6EE44D39-2326-4A28-B7BC-2AC4BA03D839}" srcOrd="2" destOrd="0" presId="urn:microsoft.com/office/officeart/2008/layout/VerticalCurvedList"/>
    <dgm:cxn modelId="{1F404A38-29F2-4D5E-8597-DF3800188E7C}" type="presParOf" srcId="{6EE44D39-2326-4A28-B7BC-2AC4BA03D839}" destId="{9753F69D-82D5-4AF4-9F82-F092FE20EF64}" srcOrd="0" destOrd="0" presId="urn:microsoft.com/office/officeart/2008/layout/VerticalCurvedList"/>
    <dgm:cxn modelId="{4C3F1105-1C23-4482-A669-1AFC589EC556}" type="presParOf" srcId="{9297A15F-86B3-4AD9-90F6-9F5F359F5B5D}" destId="{CE413ADA-C3D6-476D-8631-05389919E262}" srcOrd="3" destOrd="0" presId="urn:microsoft.com/office/officeart/2008/layout/VerticalCurvedList"/>
    <dgm:cxn modelId="{95CE216F-8AAE-43D7-8CC1-CD265A145C85}" type="presParOf" srcId="{9297A15F-86B3-4AD9-90F6-9F5F359F5B5D}" destId="{DD91B149-5DCA-4241-ADF9-5A9D688A282D}" srcOrd="4" destOrd="0" presId="urn:microsoft.com/office/officeart/2008/layout/VerticalCurvedList"/>
    <dgm:cxn modelId="{99EE45A1-85FB-40B2-82AC-31EEE69B23C5}" type="presParOf" srcId="{DD91B149-5DCA-4241-ADF9-5A9D688A282D}" destId="{55E86331-473E-4CFA-8447-9E298918E344}" srcOrd="0" destOrd="0" presId="urn:microsoft.com/office/officeart/2008/layout/VerticalCurvedList"/>
    <dgm:cxn modelId="{0635CF94-BF4B-4461-8987-BE8661996F1C}" type="presParOf" srcId="{9297A15F-86B3-4AD9-90F6-9F5F359F5B5D}" destId="{F0183132-F9DB-465B-82BC-DA7ECC7006EE}" srcOrd="5" destOrd="0" presId="urn:microsoft.com/office/officeart/2008/layout/VerticalCurvedList"/>
    <dgm:cxn modelId="{C081E658-3C19-47D4-A449-F9BB97C3EC53}" type="presParOf" srcId="{9297A15F-86B3-4AD9-90F6-9F5F359F5B5D}" destId="{5DCBCB9A-0228-4A24-92A1-B97C1E8291D0}" srcOrd="6" destOrd="0" presId="urn:microsoft.com/office/officeart/2008/layout/VerticalCurvedList"/>
    <dgm:cxn modelId="{137F6501-5F78-481E-A339-E2EBB05A5592}" type="presParOf" srcId="{5DCBCB9A-0228-4A24-92A1-B97C1E8291D0}" destId="{AE3EBC51-3BD1-471E-B3E2-93635B2C0E6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8346786-1650-4DE7-BA4E-0EADDC32D6B4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30C76D64-3D2F-442E-BED9-0BCDD4415A67}">
      <dgm:prSet phldrT="[Texto]" phldr="0"/>
      <dgm:spPr/>
      <dgm:t>
        <a:bodyPr/>
        <a:lstStyle/>
        <a:p>
          <a:pPr rtl="0"/>
          <a:r>
            <a:rPr lang="es-ES">
              <a:latin typeface="Arial"/>
            </a:rPr>
            <a:t># 15</a:t>
          </a:r>
          <a:endParaRPr lang="es-ES"/>
        </a:p>
      </dgm:t>
    </dgm:pt>
    <dgm:pt modelId="{2C0D3E8E-1154-4009-B7D0-1A0BA5A62913}" type="parTrans" cxnId="{41D84730-1A82-4047-A816-5AC6459EA4A9}">
      <dgm:prSet/>
      <dgm:spPr/>
      <dgm:t>
        <a:bodyPr/>
        <a:lstStyle/>
        <a:p>
          <a:endParaRPr lang="es-ES"/>
        </a:p>
      </dgm:t>
    </dgm:pt>
    <dgm:pt modelId="{89F9F32A-5075-43D0-8702-1A9EBC1A65C8}" type="sibTrans" cxnId="{41D84730-1A82-4047-A816-5AC6459EA4A9}">
      <dgm:prSet/>
      <dgm:spPr/>
      <dgm:t>
        <a:bodyPr/>
        <a:lstStyle/>
        <a:p>
          <a:endParaRPr lang="es-ES"/>
        </a:p>
      </dgm:t>
    </dgm:pt>
    <dgm:pt modelId="{C0496138-F4E8-4AB5-85E6-FAD61DC5760D}">
      <dgm:prSet phldrT="[Texto]" phldr="0"/>
      <dgm:spPr/>
      <dgm:t>
        <a:bodyPr/>
        <a:lstStyle/>
        <a:p>
          <a:pPr rtl="0"/>
          <a:r>
            <a:rPr lang="es-ES"/>
            <a:t>Ecuador se</a:t>
          </a:r>
          <a:r>
            <a:rPr lang="es-ES">
              <a:latin typeface="Arial"/>
            </a:rPr>
            <a:t> está</a:t>
          </a:r>
          <a:r>
            <a:rPr lang="es-ES"/>
            <a:t> bajo el promedio de América Latina en </a:t>
          </a:r>
          <a:r>
            <a:rPr lang="es-ES">
              <a:latin typeface="Arial"/>
            </a:rPr>
            <a:t>dimensión</a:t>
          </a:r>
          <a:r>
            <a:rPr lang="es-ES"/>
            <a:t> de infraestructura, disponibilidad de datos </a:t>
          </a:r>
          <a:r>
            <a:rPr lang="es-ES">
              <a:latin typeface="Arial"/>
            </a:rPr>
            <a:t>de</a:t>
          </a:r>
          <a:r>
            <a:rPr lang="es-ES"/>
            <a:t> IA.</a:t>
          </a:r>
        </a:p>
      </dgm:t>
    </dgm:pt>
    <dgm:pt modelId="{CA918834-1E75-488E-97D9-D39439A72CFA}" type="parTrans" cxnId="{E4E00237-9DBA-47BE-AC44-1D4BE9440BB9}">
      <dgm:prSet/>
      <dgm:spPr/>
      <dgm:t>
        <a:bodyPr/>
        <a:lstStyle/>
        <a:p>
          <a:endParaRPr lang="es-ES"/>
        </a:p>
      </dgm:t>
    </dgm:pt>
    <dgm:pt modelId="{B8253619-E9C3-4BA5-AA95-82823D71811D}" type="sibTrans" cxnId="{E4E00237-9DBA-47BE-AC44-1D4BE9440BB9}">
      <dgm:prSet/>
      <dgm:spPr/>
      <dgm:t>
        <a:bodyPr/>
        <a:lstStyle/>
        <a:p>
          <a:endParaRPr lang="es-ES"/>
        </a:p>
      </dgm:t>
    </dgm:pt>
    <dgm:pt modelId="{4583F93C-824E-4789-9D01-A2DA8C9DDC4E}">
      <dgm:prSet phldrT="[Texto]" phldr="0"/>
      <dgm:spPr/>
      <dgm:t>
        <a:bodyPr/>
        <a:lstStyle/>
        <a:p>
          <a:pPr rtl="0"/>
          <a:r>
            <a:rPr lang="es-ES" sz="1800">
              <a:latin typeface="Arial"/>
            </a:rPr>
            <a:t># 10</a:t>
          </a:r>
          <a:endParaRPr lang="es-ES" sz="1800"/>
        </a:p>
      </dgm:t>
    </dgm:pt>
    <dgm:pt modelId="{725F24F1-21D5-429B-978F-314B0201318D}" type="parTrans" cxnId="{74783913-35A3-4EFF-9924-FE3869E934D7}">
      <dgm:prSet/>
      <dgm:spPr/>
      <dgm:t>
        <a:bodyPr/>
        <a:lstStyle/>
        <a:p>
          <a:endParaRPr lang="es-ES"/>
        </a:p>
      </dgm:t>
    </dgm:pt>
    <dgm:pt modelId="{D8C30016-0800-4355-9134-2D94A1F38954}" type="sibTrans" cxnId="{74783913-35A3-4EFF-9924-FE3869E934D7}">
      <dgm:prSet/>
      <dgm:spPr/>
      <dgm:t>
        <a:bodyPr/>
        <a:lstStyle/>
        <a:p>
          <a:endParaRPr lang="es-ES"/>
        </a:p>
      </dgm:t>
    </dgm:pt>
    <dgm:pt modelId="{4D9CCD62-043E-473F-9AB2-EBB515424D7A}">
      <dgm:prSet phldrT="[Texto]"/>
      <dgm:spPr/>
      <dgm:t>
        <a:bodyPr/>
        <a:lstStyle/>
        <a:p>
          <a:pPr rtl="0"/>
          <a:r>
            <a:rPr lang="es-ES"/>
            <a:t>Ecuador se ubica bajo el promedio de América Latina en la dimensión de Investigación, Desarrollo y Adopción de IA. </a:t>
          </a:r>
        </a:p>
      </dgm:t>
    </dgm:pt>
    <dgm:pt modelId="{BF7244A0-3935-451C-8D6B-A178D3438762}" type="parTrans" cxnId="{D1A7F34C-F4F9-4F41-8E20-4B4110C16165}">
      <dgm:prSet/>
      <dgm:spPr/>
      <dgm:t>
        <a:bodyPr/>
        <a:lstStyle/>
        <a:p>
          <a:endParaRPr lang="es-ES"/>
        </a:p>
      </dgm:t>
    </dgm:pt>
    <dgm:pt modelId="{20E6B5B6-FA0E-4E80-A72F-D2B568696828}" type="sibTrans" cxnId="{D1A7F34C-F4F9-4F41-8E20-4B4110C16165}">
      <dgm:prSet/>
      <dgm:spPr/>
      <dgm:t>
        <a:bodyPr/>
        <a:lstStyle/>
        <a:p>
          <a:endParaRPr lang="es-ES"/>
        </a:p>
      </dgm:t>
    </dgm:pt>
    <dgm:pt modelId="{B75F007A-1E99-4A45-9566-6DA78D0C716E}">
      <dgm:prSet phldrT="[Texto]"/>
      <dgm:spPr/>
      <dgm:t>
        <a:bodyPr/>
        <a:lstStyle/>
        <a:p>
          <a:pPr rtl="0"/>
          <a:r>
            <a:rPr lang="es-ES" sz="1800">
              <a:latin typeface="Arial"/>
            </a:rPr>
            <a:t># 13</a:t>
          </a:r>
          <a:endParaRPr lang="es-ES" sz="1800"/>
        </a:p>
      </dgm:t>
    </dgm:pt>
    <dgm:pt modelId="{CCB3AC5A-D5F5-4526-B0B7-559DD03CD9D9}" type="parTrans" cxnId="{15E84526-69DF-4CB4-84FB-0D1EDF0BBA1B}">
      <dgm:prSet/>
      <dgm:spPr/>
      <dgm:t>
        <a:bodyPr/>
        <a:lstStyle/>
        <a:p>
          <a:endParaRPr lang="es-ES"/>
        </a:p>
      </dgm:t>
    </dgm:pt>
    <dgm:pt modelId="{47A970C1-0A70-49AE-8052-766E3FE27ACC}" type="sibTrans" cxnId="{15E84526-69DF-4CB4-84FB-0D1EDF0BBA1B}">
      <dgm:prSet/>
      <dgm:spPr/>
      <dgm:t>
        <a:bodyPr/>
        <a:lstStyle/>
        <a:p>
          <a:endParaRPr lang="es-ES"/>
        </a:p>
      </dgm:t>
    </dgm:pt>
    <dgm:pt modelId="{E32647C2-BCB7-4F64-B1E8-09EC1D403DC4}">
      <dgm:prSet phldrT="[Texto]" phldr="0"/>
      <dgm:spPr/>
      <dgm:t>
        <a:bodyPr/>
        <a:lstStyle/>
        <a:p>
          <a:pPr rtl="0"/>
          <a:r>
            <a:rPr lang="es-ES"/>
            <a:t>Ecuador se ubica bajo el promedio de América Latina en la dimensión de Gobernanza de IA. </a:t>
          </a:r>
        </a:p>
      </dgm:t>
    </dgm:pt>
    <dgm:pt modelId="{C86F9ADE-A989-49F8-BEEC-BE297E799B93}" type="parTrans" cxnId="{E77EAB2C-F372-4CFD-9503-DF6AA0E946AD}">
      <dgm:prSet/>
      <dgm:spPr/>
      <dgm:t>
        <a:bodyPr/>
        <a:lstStyle/>
        <a:p>
          <a:endParaRPr lang="es-ES"/>
        </a:p>
      </dgm:t>
    </dgm:pt>
    <dgm:pt modelId="{7AE18705-B254-4A25-AD96-52C41A9B79C3}" type="sibTrans" cxnId="{E77EAB2C-F372-4CFD-9503-DF6AA0E946AD}">
      <dgm:prSet/>
      <dgm:spPr/>
      <dgm:t>
        <a:bodyPr/>
        <a:lstStyle/>
        <a:p>
          <a:endParaRPr lang="es-ES"/>
        </a:p>
      </dgm:t>
    </dgm:pt>
    <dgm:pt modelId="{19A8FA7E-F2E3-4F4E-A6E1-AECB0E61DA4F}" type="pres">
      <dgm:prSet presAssocID="{28346786-1650-4DE7-BA4E-0EADDC32D6B4}" presName="Name0" presStyleCnt="0">
        <dgm:presLayoutVars>
          <dgm:dir/>
          <dgm:animLvl val="lvl"/>
          <dgm:resizeHandles val="exact"/>
        </dgm:presLayoutVars>
      </dgm:prSet>
      <dgm:spPr/>
    </dgm:pt>
    <dgm:pt modelId="{2FA740E6-35BA-47A5-BB02-4D1C17D05C7A}" type="pres">
      <dgm:prSet presAssocID="{30C76D64-3D2F-442E-BED9-0BCDD4415A67}" presName="composite" presStyleCnt="0"/>
      <dgm:spPr/>
    </dgm:pt>
    <dgm:pt modelId="{FF698B31-082A-45D0-A01A-F7BD378BDEB8}" type="pres">
      <dgm:prSet presAssocID="{30C76D64-3D2F-442E-BED9-0BCDD4415A67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64615AE0-2AA5-4422-9292-D171380559F0}" type="pres">
      <dgm:prSet presAssocID="{30C76D64-3D2F-442E-BED9-0BCDD4415A67}" presName="desTx" presStyleLbl="alignAccFollowNode1" presStyleIdx="0" presStyleCnt="3">
        <dgm:presLayoutVars>
          <dgm:bulletEnabled val="1"/>
        </dgm:presLayoutVars>
      </dgm:prSet>
      <dgm:spPr/>
    </dgm:pt>
    <dgm:pt modelId="{04758BEE-77F3-4445-92BB-3DF845ADEC01}" type="pres">
      <dgm:prSet presAssocID="{89F9F32A-5075-43D0-8702-1A9EBC1A65C8}" presName="space" presStyleCnt="0"/>
      <dgm:spPr/>
    </dgm:pt>
    <dgm:pt modelId="{0512B9A9-62EB-4016-9A47-B674AE27D0DA}" type="pres">
      <dgm:prSet presAssocID="{4583F93C-824E-4789-9D01-A2DA8C9DDC4E}" presName="composite" presStyleCnt="0"/>
      <dgm:spPr/>
    </dgm:pt>
    <dgm:pt modelId="{F8C5E1AD-F51B-41CC-B4EB-5022C7AAEE81}" type="pres">
      <dgm:prSet presAssocID="{4583F93C-824E-4789-9D01-A2DA8C9DDC4E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18697922-1CEC-42D6-AA01-C582EF0E505C}" type="pres">
      <dgm:prSet presAssocID="{4583F93C-824E-4789-9D01-A2DA8C9DDC4E}" presName="desTx" presStyleLbl="alignAccFollowNode1" presStyleIdx="1" presStyleCnt="3">
        <dgm:presLayoutVars>
          <dgm:bulletEnabled val="1"/>
        </dgm:presLayoutVars>
      </dgm:prSet>
      <dgm:spPr/>
    </dgm:pt>
    <dgm:pt modelId="{2B178D47-880C-4F56-ACEE-5919DBE642D5}" type="pres">
      <dgm:prSet presAssocID="{D8C30016-0800-4355-9134-2D94A1F38954}" presName="space" presStyleCnt="0"/>
      <dgm:spPr/>
    </dgm:pt>
    <dgm:pt modelId="{81231C4A-6A48-4D06-9835-444A48BD9FCA}" type="pres">
      <dgm:prSet presAssocID="{B75F007A-1E99-4A45-9566-6DA78D0C716E}" presName="composite" presStyleCnt="0"/>
      <dgm:spPr/>
    </dgm:pt>
    <dgm:pt modelId="{200CE4E9-CE44-4CA7-A4F9-F385C35DB732}" type="pres">
      <dgm:prSet presAssocID="{B75F007A-1E99-4A45-9566-6DA78D0C716E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1655B624-E02A-4BEB-956E-5481915D0AE6}" type="pres">
      <dgm:prSet presAssocID="{B75F007A-1E99-4A45-9566-6DA78D0C716E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B4F20001-C1B9-4534-B303-A92514878399}" type="presOf" srcId="{28346786-1650-4DE7-BA4E-0EADDC32D6B4}" destId="{19A8FA7E-F2E3-4F4E-A6E1-AECB0E61DA4F}" srcOrd="0" destOrd="0" presId="urn:microsoft.com/office/officeart/2005/8/layout/hList1"/>
    <dgm:cxn modelId="{74783913-35A3-4EFF-9924-FE3869E934D7}" srcId="{28346786-1650-4DE7-BA4E-0EADDC32D6B4}" destId="{4583F93C-824E-4789-9D01-A2DA8C9DDC4E}" srcOrd="1" destOrd="0" parTransId="{725F24F1-21D5-429B-978F-314B0201318D}" sibTransId="{D8C30016-0800-4355-9134-2D94A1F38954}"/>
    <dgm:cxn modelId="{5A7E811F-039E-4885-A995-D611491AEABF}" type="presOf" srcId="{4583F93C-824E-4789-9D01-A2DA8C9DDC4E}" destId="{F8C5E1AD-F51B-41CC-B4EB-5022C7AAEE81}" srcOrd="0" destOrd="0" presId="urn:microsoft.com/office/officeart/2005/8/layout/hList1"/>
    <dgm:cxn modelId="{15E84526-69DF-4CB4-84FB-0D1EDF0BBA1B}" srcId="{28346786-1650-4DE7-BA4E-0EADDC32D6B4}" destId="{B75F007A-1E99-4A45-9566-6DA78D0C716E}" srcOrd="2" destOrd="0" parTransId="{CCB3AC5A-D5F5-4526-B0B7-559DD03CD9D9}" sibTransId="{47A970C1-0A70-49AE-8052-766E3FE27ACC}"/>
    <dgm:cxn modelId="{E77EAB2C-F372-4CFD-9503-DF6AA0E946AD}" srcId="{B75F007A-1E99-4A45-9566-6DA78D0C716E}" destId="{E32647C2-BCB7-4F64-B1E8-09EC1D403DC4}" srcOrd="0" destOrd="0" parTransId="{C86F9ADE-A989-49F8-BEEC-BE297E799B93}" sibTransId="{7AE18705-B254-4A25-AD96-52C41A9B79C3}"/>
    <dgm:cxn modelId="{41D84730-1A82-4047-A816-5AC6459EA4A9}" srcId="{28346786-1650-4DE7-BA4E-0EADDC32D6B4}" destId="{30C76D64-3D2F-442E-BED9-0BCDD4415A67}" srcOrd="0" destOrd="0" parTransId="{2C0D3E8E-1154-4009-B7D0-1A0BA5A62913}" sibTransId="{89F9F32A-5075-43D0-8702-1A9EBC1A65C8}"/>
    <dgm:cxn modelId="{E4E00237-9DBA-47BE-AC44-1D4BE9440BB9}" srcId="{30C76D64-3D2F-442E-BED9-0BCDD4415A67}" destId="{C0496138-F4E8-4AB5-85E6-FAD61DC5760D}" srcOrd="0" destOrd="0" parTransId="{CA918834-1E75-488E-97D9-D39439A72CFA}" sibTransId="{B8253619-E9C3-4BA5-AA95-82823D71811D}"/>
    <dgm:cxn modelId="{B1B6EC3D-09F9-4061-932D-9F4FECD4B738}" type="presOf" srcId="{B75F007A-1E99-4A45-9566-6DA78D0C716E}" destId="{200CE4E9-CE44-4CA7-A4F9-F385C35DB732}" srcOrd="0" destOrd="0" presId="urn:microsoft.com/office/officeart/2005/8/layout/hList1"/>
    <dgm:cxn modelId="{A28C5B6A-BF4E-42E3-B5C1-45C076957AB0}" type="presOf" srcId="{4D9CCD62-043E-473F-9AB2-EBB515424D7A}" destId="{18697922-1CEC-42D6-AA01-C582EF0E505C}" srcOrd="0" destOrd="0" presId="urn:microsoft.com/office/officeart/2005/8/layout/hList1"/>
    <dgm:cxn modelId="{D1A7F34C-F4F9-4F41-8E20-4B4110C16165}" srcId="{4583F93C-824E-4789-9D01-A2DA8C9DDC4E}" destId="{4D9CCD62-043E-473F-9AB2-EBB515424D7A}" srcOrd="0" destOrd="0" parTransId="{BF7244A0-3935-451C-8D6B-A178D3438762}" sibTransId="{20E6B5B6-FA0E-4E80-A72F-D2B568696828}"/>
    <dgm:cxn modelId="{B2FF5071-FCC9-47D3-BD57-905D90FDA8C6}" type="presOf" srcId="{30C76D64-3D2F-442E-BED9-0BCDD4415A67}" destId="{FF698B31-082A-45D0-A01A-F7BD378BDEB8}" srcOrd="0" destOrd="0" presId="urn:microsoft.com/office/officeart/2005/8/layout/hList1"/>
    <dgm:cxn modelId="{8D4140BD-12B1-4DA7-96C7-484B8E32CFA8}" type="presOf" srcId="{E32647C2-BCB7-4F64-B1E8-09EC1D403DC4}" destId="{1655B624-E02A-4BEB-956E-5481915D0AE6}" srcOrd="0" destOrd="0" presId="urn:microsoft.com/office/officeart/2005/8/layout/hList1"/>
    <dgm:cxn modelId="{5A2443D8-DE1A-4757-A43A-141F2921BDF5}" type="presOf" srcId="{C0496138-F4E8-4AB5-85E6-FAD61DC5760D}" destId="{64615AE0-2AA5-4422-9292-D171380559F0}" srcOrd="0" destOrd="0" presId="urn:microsoft.com/office/officeart/2005/8/layout/hList1"/>
    <dgm:cxn modelId="{B4497818-A33E-442B-BFD1-E4195C696D80}" type="presParOf" srcId="{19A8FA7E-F2E3-4F4E-A6E1-AECB0E61DA4F}" destId="{2FA740E6-35BA-47A5-BB02-4D1C17D05C7A}" srcOrd="0" destOrd="0" presId="urn:microsoft.com/office/officeart/2005/8/layout/hList1"/>
    <dgm:cxn modelId="{41113E27-03CC-4EE0-BF8A-63804B5180EB}" type="presParOf" srcId="{2FA740E6-35BA-47A5-BB02-4D1C17D05C7A}" destId="{FF698B31-082A-45D0-A01A-F7BD378BDEB8}" srcOrd="0" destOrd="0" presId="urn:microsoft.com/office/officeart/2005/8/layout/hList1"/>
    <dgm:cxn modelId="{D560E3E8-1E2B-4E28-97A5-1F2884BAEE43}" type="presParOf" srcId="{2FA740E6-35BA-47A5-BB02-4D1C17D05C7A}" destId="{64615AE0-2AA5-4422-9292-D171380559F0}" srcOrd="1" destOrd="0" presId="urn:microsoft.com/office/officeart/2005/8/layout/hList1"/>
    <dgm:cxn modelId="{B368CB0E-96B9-41AC-87FE-E875C9E77BFA}" type="presParOf" srcId="{19A8FA7E-F2E3-4F4E-A6E1-AECB0E61DA4F}" destId="{04758BEE-77F3-4445-92BB-3DF845ADEC01}" srcOrd="1" destOrd="0" presId="urn:microsoft.com/office/officeart/2005/8/layout/hList1"/>
    <dgm:cxn modelId="{6CFCD32B-F21C-454C-9BB2-B50990D4F39D}" type="presParOf" srcId="{19A8FA7E-F2E3-4F4E-A6E1-AECB0E61DA4F}" destId="{0512B9A9-62EB-4016-9A47-B674AE27D0DA}" srcOrd="2" destOrd="0" presId="urn:microsoft.com/office/officeart/2005/8/layout/hList1"/>
    <dgm:cxn modelId="{E2C0F642-5B3F-44AE-9F19-87998B1DC416}" type="presParOf" srcId="{0512B9A9-62EB-4016-9A47-B674AE27D0DA}" destId="{F8C5E1AD-F51B-41CC-B4EB-5022C7AAEE81}" srcOrd="0" destOrd="0" presId="urn:microsoft.com/office/officeart/2005/8/layout/hList1"/>
    <dgm:cxn modelId="{3436C76F-0DD0-4513-9F74-98A9E6185856}" type="presParOf" srcId="{0512B9A9-62EB-4016-9A47-B674AE27D0DA}" destId="{18697922-1CEC-42D6-AA01-C582EF0E505C}" srcOrd="1" destOrd="0" presId="urn:microsoft.com/office/officeart/2005/8/layout/hList1"/>
    <dgm:cxn modelId="{02551C39-F341-471E-88F5-7FCD4FA4E765}" type="presParOf" srcId="{19A8FA7E-F2E3-4F4E-A6E1-AECB0E61DA4F}" destId="{2B178D47-880C-4F56-ACEE-5919DBE642D5}" srcOrd="3" destOrd="0" presId="urn:microsoft.com/office/officeart/2005/8/layout/hList1"/>
    <dgm:cxn modelId="{BA83E669-CD6E-4687-9ED7-0A1677EB81E8}" type="presParOf" srcId="{19A8FA7E-F2E3-4F4E-A6E1-AECB0E61DA4F}" destId="{81231C4A-6A48-4D06-9835-444A48BD9FCA}" srcOrd="4" destOrd="0" presId="urn:microsoft.com/office/officeart/2005/8/layout/hList1"/>
    <dgm:cxn modelId="{4C2BAC9C-2A27-40C6-A23E-4669C3E437BB}" type="presParOf" srcId="{81231C4A-6A48-4D06-9835-444A48BD9FCA}" destId="{200CE4E9-CE44-4CA7-A4F9-F385C35DB732}" srcOrd="0" destOrd="0" presId="urn:microsoft.com/office/officeart/2005/8/layout/hList1"/>
    <dgm:cxn modelId="{C991D509-D37A-4344-9144-3BFB36F01E12}" type="presParOf" srcId="{81231C4A-6A48-4D06-9835-444A48BD9FCA}" destId="{1655B624-E02A-4BEB-956E-5481915D0AE6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hList6" loCatId="list" qsTypeId="urn:microsoft.com/office/officeart/2005/8/quickstyle/simple3" qsCatId="simple" csTypeId="urn:microsoft.com/office/officeart/2005/8/colors/colorful4" csCatId="colorful" phldr="1"/>
      <dgm:spPr/>
      <dgm:t>
        <a:bodyPr/>
        <a:lstStyle/>
        <a:p>
          <a:endParaRPr lang="es-EC"/>
        </a:p>
      </dgm:t>
    </dgm:pt>
    <dgm:pt modelId="{D374130D-2237-427D-AA4A-389DDE541B39}">
      <dgm:prSet phldrT="[Texto]"/>
      <dgm:spPr/>
      <dgm:t>
        <a:bodyPr/>
        <a:lstStyle/>
        <a:p>
          <a:pPr rtl="0"/>
          <a:r>
            <a:rPr lang="es-EC" err="1">
              <a:latin typeface="Arial"/>
            </a:rPr>
            <a:t>WikiPedia</a:t>
          </a:r>
          <a:r>
            <a:rPr lang="es-EC">
              <a:latin typeface="Arial"/>
            </a:rPr>
            <a:t> se mantiene como el sitio web más concurrido con un total de 40.3 de visitas, superando a motores de búsqueda y redes sociales.</a:t>
          </a:r>
          <a:endParaRPr lang="es-EC"/>
        </a:p>
      </dgm:t>
    </dgm:pt>
    <dgm:pt modelId="{D329AE92-E804-4BCB-91E0-C1DB52558738}" type="parTrans" cxnId="{1FB56344-ADB9-49B2-B535-BAD1FE915926}">
      <dgm:prSet/>
      <dgm:spPr/>
      <dgm:t>
        <a:bodyPr/>
        <a:lstStyle/>
        <a:p>
          <a:endParaRPr lang="es-EC"/>
        </a:p>
      </dgm:t>
    </dgm:pt>
    <dgm:pt modelId="{6C1C40AE-44FC-42A7-A288-A8BBB677EA96}" type="sibTrans" cxnId="{1FB56344-ADB9-49B2-B535-BAD1FE915926}">
      <dgm:prSet/>
      <dgm:spPr/>
      <dgm:t>
        <a:bodyPr/>
        <a:lstStyle/>
        <a:p>
          <a:endParaRPr lang="es-EC"/>
        </a:p>
      </dgm:t>
    </dgm:pt>
    <dgm:pt modelId="{7A7E7065-EE72-420F-A38B-B799F479DAFE}">
      <dgm:prSet phldrT="[Texto]"/>
      <dgm:spPr/>
      <dgm:t>
        <a:bodyPr/>
        <a:lstStyle/>
        <a:p>
          <a:pPr rtl="0"/>
          <a:r>
            <a:rPr lang="es-EC">
              <a:latin typeface="Arial"/>
            </a:rPr>
            <a:t>Google aumentó su tráfico en un aproximado de 95%, reflejando un crecimiento en la búsqueda de información.</a:t>
          </a:r>
          <a:endParaRPr lang="es-EC"/>
        </a:p>
      </dgm:t>
    </dgm:pt>
    <dgm:pt modelId="{D4215AFE-EFF3-4B8B-A1B3-5885646E2B38}" type="parTrans" cxnId="{85A2E8E0-84E8-4C86-B9C4-BEC8503C5E28}">
      <dgm:prSet/>
      <dgm:spPr/>
      <dgm:t>
        <a:bodyPr/>
        <a:lstStyle/>
        <a:p>
          <a:endParaRPr lang="es-EC"/>
        </a:p>
      </dgm:t>
    </dgm:pt>
    <dgm:pt modelId="{338B8F17-EE27-45F2-B8EA-443F9A4160B9}" type="sibTrans" cxnId="{85A2E8E0-84E8-4C86-B9C4-BEC8503C5E28}">
      <dgm:prSet/>
      <dgm:spPr/>
      <dgm:t>
        <a:bodyPr/>
        <a:lstStyle/>
        <a:p>
          <a:endParaRPr lang="es-EC"/>
        </a:p>
      </dgm:t>
    </dgm:pt>
    <dgm:pt modelId="{258D56AD-D8CC-485B-BC8F-0488CE529796}">
      <dgm:prSet phldr="0"/>
      <dgm:spPr/>
      <dgm:t>
        <a:bodyPr/>
        <a:lstStyle/>
        <a:p>
          <a:pPr rtl="0"/>
          <a:r>
            <a:rPr lang="es-EC">
              <a:latin typeface="Arial"/>
            </a:rPr>
            <a:t>Temu es la aplicación favorita del Ecuador en los últimos tiempos, continuando en el puesto número uno en descargas. </a:t>
          </a:r>
          <a:endParaRPr lang="en-US"/>
        </a:p>
      </dgm:t>
    </dgm:pt>
    <dgm:pt modelId="{5E217E97-1007-4AE5-9CC2-62060B768C4A}" type="parTrans" cxnId="{5080F152-40D8-4BF0-9276-967191F387BF}">
      <dgm:prSet/>
      <dgm:spPr/>
    </dgm:pt>
    <dgm:pt modelId="{39C64729-7694-4835-9876-DC68A7C2FA5E}" type="sibTrans" cxnId="{5080F152-40D8-4BF0-9276-967191F387BF}">
      <dgm:prSet/>
      <dgm:spPr/>
    </dgm:pt>
    <dgm:pt modelId="{7A060170-8344-4E14-A4C6-C21BA298DBAA}" type="pres">
      <dgm:prSet presAssocID="{F2C29202-7EC6-4DE0-9F77-6549215033CF}" presName="Name0" presStyleCnt="0">
        <dgm:presLayoutVars>
          <dgm:dir/>
          <dgm:resizeHandles val="exact"/>
        </dgm:presLayoutVars>
      </dgm:prSet>
      <dgm:spPr/>
    </dgm:pt>
    <dgm:pt modelId="{5E1997FD-C6D2-405C-894C-1ECE0A8B496B}" type="pres">
      <dgm:prSet presAssocID="{D374130D-2237-427D-AA4A-389DDE541B39}" presName="node" presStyleLbl="node1" presStyleIdx="0" presStyleCnt="3">
        <dgm:presLayoutVars>
          <dgm:bulletEnabled val="1"/>
        </dgm:presLayoutVars>
      </dgm:prSet>
      <dgm:spPr/>
    </dgm:pt>
    <dgm:pt modelId="{941ADBA6-20B0-43AA-A9A1-4EEF903E106E}" type="pres">
      <dgm:prSet presAssocID="{6C1C40AE-44FC-42A7-A288-A8BBB677EA96}" presName="sibTrans" presStyleCnt="0"/>
      <dgm:spPr/>
    </dgm:pt>
    <dgm:pt modelId="{CD5CAB41-8BB7-4E4E-B60F-1E183D5152B0}" type="pres">
      <dgm:prSet presAssocID="{258D56AD-D8CC-485B-BC8F-0488CE529796}" presName="node" presStyleLbl="node1" presStyleIdx="1" presStyleCnt="3">
        <dgm:presLayoutVars>
          <dgm:bulletEnabled val="1"/>
        </dgm:presLayoutVars>
      </dgm:prSet>
      <dgm:spPr/>
    </dgm:pt>
    <dgm:pt modelId="{57E3C7C0-A331-4E27-A681-2EDA78042A94}" type="pres">
      <dgm:prSet presAssocID="{39C64729-7694-4835-9876-DC68A7C2FA5E}" presName="sibTrans" presStyleCnt="0"/>
      <dgm:spPr/>
    </dgm:pt>
    <dgm:pt modelId="{CACDD374-7D62-4A34-8EDD-DEF93EA982E6}" type="pres">
      <dgm:prSet presAssocID="{7A7E7065-EE72-420F-A38B-B799F479DAFE}" presName="node" presStyleLbl="node1" presStyleIdx="2" presStyleCnt="3">
        <dgm:presLayoutVars>
          <dgm:bulletEnabled val="1"/>
        </dgm:presLayoutVars>
      </dgm:prSet>
      <dgm:spPr/>
    </dgm:pt>
  </dgm:ptLst>
  <dgm:cxnLst>
    <dgm:cxn modelId="{57D61643-ACF7-4BBF-9F97-6D6924709E79}" type="presOf" srcId="{F2C29202-7EC6-4DE0-9F77-6549215033CF}" destId="{7A060170-8344-4E14-A4C6-C21BA298DBAA}" srcOrd="0" destOrd="0" presId="urn:microsoft.com/office/officeart/2005/8/layout/hList6"/>
    <dgm:cxn modelId="{1FB56344-ADB9-49B2-B535-BAD1FE915926}" srcId="{F2C29202-7EC6-4DE0-9F77-6549215033CF}" destId="{D374130D-2237-427D-AA4A-389DDE541B39}" srcOrd="0" destOrd="0" parTransId="{D329AE92-E804-4BCB-91E0-C1DB52558738}" sibTransId="{6C1C40AE-44FC-42A7-A288-A8BBB677EA96}"/>
    <dgm:cxn modelId="{E680FA4C-7601-403A-AE56-00B1DB59752E}" type="presOf" srcId="{7A7E7065-EE72-420F-A38B-B799F479DAFE}" destId="{CACDD374-7D62-4A34-8EDD-DEF93EA982E6}" srcOrd="0" destOrd="0" presId="urn:microsoft.com/office/officeart/2005/8/layout/hList6"/>
    <dgm:cxn modelId="{5080F152-40D8-4BF0-9276-967191F387BF}" srcId="{F2C29202-7EC6-4DE0-9F77-6549215033CF}" destId="{258D56AD-D8CC-485B-BC8F-0488CE529796}" srcOrd="1" destOrd="0" parTransId="{5E217E97-1007-4AE5-9CC2-62060B768C4A}" sibTransId="{39C64729-7694-4835-9876-DC68A7C2FA5E}"/>
    <dgm:cxn modelId="{4D6ED18E-8DBA-4CE3-9D4E-A9C560FE8E94}" type="presOf" srcId="{258D56AD-D8CC-485B-BC8F-0488CE529796}" destId="{CD5CAB41-8BB7-4E4E-B60F-1E183D5152B0}" srcOrd="0" destOrd="0" presId="urn:microsoft.com/office/officeart/2005/8/layout/hList6"/>
    <dgm:cxn modelId="{3761F9B3-3D5C-400E-BB21-067983FD3410}" type="presOf" srcId="{D374130D-2237-427D-AA4A-389DDE541B39}" destId="{5E1997FD-C6D2-405C-894C-1ECE0A8B496B}" srcOrd="0" destOrd="0" presId="urn:microsoft.com/office/officeart/2005/8/layout/hList6"/>
    <dgm:cxn modelId="{85A2E8E0-84E8-4C86-B9C4-BEC8503C5E28}" srcId="{F2C29202-7EC6-4DE0-9F77-6549215033CF}" destId="{7A7E7065-EE72-420F-A38B-B799F479DAFE}" srcOrd="2" destOrd="0" parTransId="{D4215AFE-EFF3-4B8B-A1B3-5885646E2B38}" sibTransId="{338B8F17-EE27-45F2-B8EA-443F9A4160B9}"/>
    <dgm:cxn modelId="{7175C5B0-0F32-4C61-AD3A-358F76C48039}" type="presParOf" srcId="{7A060170-8344-4E14-A4C6-C21BA298DBAA}" destId="{5E1997FD-C6D2-405C-894C-1ECE0A8B496B}" srcOrd="0" destOrd="0" presId="urn:microsoft.com/office/officeart/2005/8/layout/hList6"/>
    <dgm:cxn modelId="{CDC6E0D9-6730-48D7-98E0-AE3323BED78B}" type="presParOf" srcId="{7A060170-8344-4E14-A4C6-C21BA298DBAA}" destId="{941ADBA6-20B0-43AA-A9A1-4EEF903E106E}" srcOrd="1" destOrd="0" presId="urn:microsoft.com/office/officeart/2005/8/layout/hList6"/>
    <dgm:cxn modelId="{C5CBCE77-1D56-4C17-898F-7909E7563FB5}" type="presParOf" srcId="{7A060170-8344-4E14-A4C6-C21BA298DBAA}" destId="{CD5CAB41-8BB7-4E4E-B60F-1E183D5152B0}" srcOrd="2" destOrd="0" presId="urn:microsoft.com/office/officeart/2005/8/layout/hList6"/>
    <dgm:cxn modelId="{4CD69FA0-0892-4654-89AA-DBB9D33EAB9B}" type="presParOf" srcId="{7A060170-8344-4E14-A4C6-C21BA298DBAA}" destId="{57E3C7C0-A331-4E27-A681-2EDA78042A94}" srcOrd="3" destOrd="0" presId="urn:microsoft.com/office/officeart/2005/8/layout/hList6"/>
    <dgm:cxn modelId="{BD36A6D1-AD49-4DB9-B922-CB0E371AC1F7}" type="presParOf" srcId="{7A060170-8344-4E14-A4C6-C21BA298DBAA}" destId="{CACDD374-7D62-4A34-8EDD-DEF93EA982E6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s-EC"/>
        </a:p>
      </dgm:t>
    </dgm:pt>
    <dgm:pt modelId="{D374130D-2237-427D-AA4A-389DDE541B39}">
      <dgm:prSet phldrT="[Texto]"/>
      <dgm:spPr/>
      <dgm:t>
        <a:bodyPr/>
        <a:lstStyle/>
        <a:p>
          <a:pPr rtl="0"/>
          <a:r>
            <a:rPr lang="es-EC">
              <a:latin typeface="Arial"/>
            </a:rPr>
            <a:t>El Universo: disminución</a:t>
          </a:r>
          <a:r>
            <a:rPr lang="es-EC"/>
            <a:t> en su tráfico web </a:t>
          </a:r>
          <a:r>
            <a:rPr lang="es-EC">
              <a:latin typeface="Arial"/>
            </a:rPr>
            <a:t>(</a:t>
          </a:r>
          <a:r>
            <a:rPr lang="es-EC"/>
            <a:t>2024 y 2025</a:t>
          </a:r>
          <a:r>
            <a:rPr lang="es-EC">
              <a:latin typeface="Arial"/>
            </a:rPr>
            <a:t>).</a:t>
          </a:r>
          <a:endParaRPr lang="es-EC"/>
        </a:p>
      </dgm:t>
    </dgm:pt>
    <dgm:pt modelId="{D329AE92-E804-4BCB-91E0-C1DB52558738}" type="parTrans" cxnId="{1FB56344-ADB9-49B2-B535-BAD1FE915926}">
      <dgm:prSet/>
      <dgm:spPr/>
      <dgm:t>
        <a:bodyPr/>
        <a:lstStyle/>
        <a:p>
          <a:endParaRPr lang="es-EC"/>
        </a:p>
      </dgm:t>
    </dgm:pt>
    <dgm:pt modelId="{6C1C40AE-44FC-42A7-A288-A8BBB677EA96}" type="sibTrans" cxnId="{1FB56344-ADB9-49B2-B535-BAD1FE915926}">
      <dgm:prSet/>
      <dgm:spPr/>
      <dgm:t>
        <a:bodyPr/>
        <a:lstStyle/>
        <a:p>
          <a:endParaRPr lang="es-EC"/>
        </a:p>
      </dgm:t>
    </dgm:pt>
    <dgm:pt modelId="{7A7E7065-EE72-420F-A38B-B799F479DAFE}">
      <dgm:prSet phldrT="[Texto]"/>
      <dgm:spPr/>
      <dgm:t>
        <a:bodyPr/>
        <a:lstStyle/>
        <a:p>
          <a:pPr rtl="0"/>
          <a:r>
            <a:rPr lang="es-EC"/>
            <a:t>58,26 % de las visitas </a:t>
          </a:r>
          <a:r>
            <a:rPr lang="es-EC">
              <a:latin typeface="Arial"/>
            </a:rPr>
            <a:t>orgánicas.</a:t>
          </a:r>
          <a:endParaRPr lang="es-EC"/>
        </a:p>
      </dgm:t>
    </dgm:pt>
    <dgm:pt modelId="{D4215AFE-EFF3-4B8B-A1B3-5885646E2B38}" type="parTrans" cxnId="{85A2E8E0-84E8-4C86-B9C4-BEC8503C5E28}">
      <dgm:prSet/>
      <dgm:spPr/>
      <dgm:t>
        <a:bodyPr/>
        <a:lstStyle/>
        <a:p>
          <a:endParaRPr lang="es-EC"/>
        </a:p>
      </dgm:t>
    </dgm:pt>
    <dgm:pt modelId="{338B8F17-EE27-45F2-B8EA-443F9A4160B9}" type="sibTrans" cxnId="{85A2E8E0-84E8-4C86-B9C4-BEC8503C5E28}">
      <dgm:prSet/>
      <dgm:spPr/>
      <dgm:t>
        <a:bodyPr/>
        <a:lstStyle/>
        <a:p>
          <a:endParaRPr lang="es-EC"/>
        </a:p>
      </dgm:t>
    </dgm:pt>
    <dgm:pt modelId="{258D56AD-D8CC-485B-BC8F-0488CE529796}">
      <dgm:prSet phldr="0"/>
      <dgm:spPr/>
      <dgm:t>
        <a:bodyPr/>
        <a:lstStyle/>
        <a:p>
          <a:pPr rtl="0"/>
          <a:r>
            <a:rPr lang="es-EC"/>
            <a:t>Teleamazonas </a:t>
          </a:r>
          <a:r>
            <a:rPr lang="es-EC">
              <a:latin typeface="Arial"/>
            </a:rPr>
            <a:t>con 56.64</a:t>
          </a:r>
          <a:r>
            <a:rPr lang="es-EC"/>
            <a:t> </a:t>
          </a:r>
          <a:r>
            <a:rPr lang="es-EC">
              <a:latin typeface="Arial"/>
            </a:rPr>
            <a:t>% y </a:t>
          </a:r>
          <a:r>
            <a:rPr lang="es-EC"/>
            <a:t>Extra con 22.67 %</a:t>
          </a:r>
          <a:endParaRPr lang="en-US"/>
        </a:p>
      </dgm:t>
    </dgm:pt>
    <dgm:pt modelId="{5E217E97-1007-4AE5-9CC2-62060B768C4A}" type="parTrans" cxnId="{5080F152-40D8-4BF0-9276-967191F387BF}">
      <dgm:prSet/>
      <dgm:spPr/>
    </dgm:pt>
    <dgm:pt modelId="{39C64729-7694-4835-9876-DC68A7C2FA5E}" type="sibTrans" cxnId="{5080F152-40D8-4BF0-9276-967191F387BF}">
      <dgm:prSet/>
      <dgm:spPr/>
    </dgm:pt>
    <dgm:pt modelId="{A275062C-8D68-4188-B351-EC611E218761}" type="pres">
      <dgm:prSet presAssocID="{F2C29202-7EC6-4DE0-9F77-6549215033CF}" presName="Name0" presStyleCnt="0">
        <dgm:presLayoutVars>
          <dgm:chMax val="7"/>
          <dgm:chPref val="7"/>
          <dgm:dir/>
        </dgm:presLayoutVars>
      </dgm:prSet>
      <dgm:spPr/>
    </dgm:pt>
    <dgm:pt modelId="{9297A15F-86B3-4AD9-90F6-9F5F359F5B5D}" type="pres">
      <dgm:prSet presAssocID="{F2C29202-7EC6-4DE0-9F77-6549215033CF}" presName="Name1" presStyleCnt="0"/>
      <dgm:spPr/>
    </dgm:pt>
    <dgm:pt modelId="{EA63603D-283F-4E34-B759-DCAF43EA0AE9}" type="pres">
      <dgm:prSet presAssocID="{F2C29202-7EC6-4DE0-9F77-6549215033CF}" presName="cycle" presStyleCnt="0"/>
      <dgm:spPr/>
    </dgm:pt>
    <dgm:pt modelId="{61E41F13-8FC8-40AE-BF4B-374557A628DD}" type="pres">
      <dgm:prSet presAssocID="{F2C29202-7EC6-4DE0-9F77-6549215033CF}" presName="srcNode" presStyleLbl="node1" presStyleIdx="0" presStyleCnt="3"/>
      <dgm:spPr/>
    </dgm:pt>
    <dgm:pt modelId="{36858D2A-41C2-496D-ACAC-021D08E4DC6C}" type="pres">
      <dgm:prSet presAssocID="{F2C29202-7EC6-4DE0-9F77-6549215033CF}" presName="conn" presStyleLbl="parChTrans1D2" presStyleIdx="0" presStyleCnt="1"/>
      <dgm:spPr/>
    </dgm:pt>
    <dgm:pt modelId="{352D7C05-B81F-484B-8E65-45955623500F}" type="pres">
      <dgm:prSet presAssocID="{F2C29202-7EC6-4DE0-9F77-6549215033CF}" presName="extraNode" presStyleLbl="node1" presStyleIdx="0" presStyleCnt="3"/>
      <dgm:spPr/>
    </dgm:pt>
    <dgm:pt modelId="{0A39E398-A6F8-4E0D-86D3-0D1DC09E0BFB}" type="pres">
      <dgm:prSet presAssocID="{F2C29202-7EC6-4DE0-9F77-6549215033CF}" presName="dstNode" presStyleLbl="node1" presStyleIdx="0" presStyleCnt="3"/>
      <dgm:spPr/>
    </dgm:pt>
    <dgm:pt modelId="{87FCE5EF-0B09-4F53-956C-BBCF1015CFD6}" type="pres">
      <dgm:prSet presAssocID="{D374130D-2237-427D-AA4A-389DDE541B39}" presName="text_1" presStyleLbl="node1" presStyleIdx="0" presStyleCnt="3">
        <dgm:presLayoutVars>
          <dgm:bulletEnabled val="1"/>
        </dgm:presLayoutVars>
      </dgm:prSet>
      <dgm:spPr/>
    </dgm:pt>
    <dgm:pt modelId="{6EE44D39-2326-4A28-B7BC-2AC4BA03D839}" type="pres">
      <dgm:prSet presAssocID="{D374130D-2237-427D-AA4A-389DDE541B39}" presName="accent_1" presStyleCnt="0"/>
      <dgm:spPr/>
    </dgm:pt>
    <dgm:pt modelId="{9753F69D-82D5-4AF4-9F82-F092FE20EF64}" type="pres">
      <dgm:prSet presAssocID="{D374130D-2237-427D-AA4A-389DDE541B39}" presName="accentRepeatNode" presStyleLbl="solidFgAcc1" presStyleIdx="0" presStyleCnt="3"/>
      <dgm:spPr/>
    </dgm:pt>
    <dgm:pt modelId="{CE413ADA-C3D6-476D-8631-05389919E262}" type="pres">
      <dgm:prSet presAssocID="{258D56AD-D8CC-485B-BC8F-0488CE529796}" presName="text_2" presStyleLbl="node1" presStyleIdx="1" presStyleCnt="3">
        <dgm:presLayoutVars>
          <dgm:bulletEnabled val="1"/>
        </dgm:presLayoutVars>
      </dgm:prSet>
      <dgm:spPr/>
    </dgm:pt>
    <dgm:pt modelId="{DD91B149-5DCA-4241-ADF9-5A9D688A282D}" type="pres">
      <dgm:prSet presAssocID="{258D56AD-D8CC-485B-BC8F-0488CE529796}" presName="accent_2" presStyleCnt="0"/>
      <dgm:spPr/>
    </dgm:pt>
    <dgm:pt modelId="{55E86331-473E-4CFA-8447-9E298918E344}" type="pres">
      <dgm:prSet presAssocID="{258D56AD-D8CC-485B-BC8F-0488CE529796}" presName="accentRepeatNode" presStyleLbl="solidFgAcc1" presStyleIdx="1" presStyleCnt="3"/>
      <dgm:spPr/>
    </dgm:pt>
    <dgm:pt modelId="{F0183132-F9DB-465B-82BC-DA7ECC7006EE}" type="pres">
      <dgm:prSet presAssocID="{7A7E7065-EE72-420F-A38B-B799F479DAFE}" presName="text_3" presStyleLbl="node1" presStyleIdx="2" presStyleCnt="3">
        <dgm:presLayoutVars>
          <dgm:bulletEnabled val="1"/>
        </dgm:presLayoutVars>
      </dgm:prSet>
      <dgm:spPr/>
    </dgm:pt>
    <dgm:pt modelId="{5DCBCB9A-0228-4A24-92A1-B97C1E8291D0}" type="pres">
      <dgm:prSet presAssocID="{7A7E7065-EE72-420F-A38B-B799F479DAFE}" presName="accent_3" presStyleCnt="0"/>
      <dgm:spPr/>
    </dgm:pt>
    <dgm:pt modelId="{AE3EBC51-3BD1-471E-B3E2-93635B2C0E6A}" type="pres">
      <dgm:prSet presAssocID="{7A7E7065-EE72-420F-A38B-B799F479DAFE}" presName="accentRepeatNode" presStyleLbl="solidFgAcc1" presStyleIdx="2" presStyleCnt="3"/>
      <dgm:spPr/>
    </dgm:pt>
  </dgm:ptLst>
  <dgm:cxnLst>
    <dgm:cxn modelId="{D01B9608-2066-421D-BA99-C77FE22E9E8A}" type="presOf" srcId="{D374130D-2237-427D-AA4A-389DDE541B39}" destId="{87FCE5EF-0B09-4F53-956C-BBCF1015CFD6}" srcOrd="0" destOrd="0" presId="urn:microsoft.com/office/officeart/2008/layout/VerticalCurvedList"/>
    <dgm:cxn modelId="{1FB56344-ADB9-49B2-B535-BAD1FE915926}" srcId="{F2C29202-7EC6-4DE0-9F77-6549215033CF}" destId="{D374130D-2237-427D-AA4A-389DDE541B39}" srcOrd="0" destOrd="0" parTransId="{D329AE92-E804-4BCB-91E0-C1DB52558738}" sibTransId="{6C1C40AE-44FC-42A7-A288-A8BBB677EA96}"/>
    <dgm:cxn modelId="{5080F152-40D8-4BF0-9276-967191F387BF}" srcId="{F2C29202-7EC6-4DE0-9F77-6549215033CF}" destId="{258D56AD-D8CC-485B-BC8F-0488CE529796}" srcOrd="1" destOrd="0" parTransId="{5E217E97-1007-4AE5-9CC2-62060B768C4A}" sibTransId="{39C64729-7694-4835-9876-DC68A7C2FA5E}"/>
    <dgm:cxn modelId="{BCA17A8E-D6F2-4D6F-A715-BDD4543DE524}" type="presOf" srcId="{6C1C40AE-44FC-42A7-A288-A8BBB677EA96}" destId="{36858D2A-41C2-496D-ACAC-021D08E4DC6C}" srcOrd="0" destOrd="0" presId="urn:microsoft.com/office/officeart/2008/layout/VerticalCurvedList"/>
    <dgm:cxn modelId="{CBB2708F-DC96-4D64-B1F3-B8A631224D01}" type="presOf" srcId="{7A7E7065-EE72-420F-A38B-B799F479DAFE}" destId="{F0183132-F9DB-465B-82BC-DA7ECC7006EE}" srcOrd="0" destOrd="0" presId="urn:microsoft.com/office/officeart/2008/layout/VerticalCurvedList"/>
    <dgm:cxn modelId="{85A2E8E0-84E8-4C86-B9C4-BEC8503C5E28}" srcId="{F2C29202-7EC6-4DE0-9F77-6549215033CF}" destId="{7A7E7065-EE72-420F-A38B-B799F479DAFE}" srcOrd="2" destOrd="0" parTransId="{D4215AFE-EFF3-4B8B-A1B3-5885646E2B38}" sibTransId="{338B8F17-EE27-45F2-B8EA-443F9A4160B9}"/>
    <dgm:cxn modelId="{1ABA71EA-BE0D-43DE-BABB-7A9A8FFD442D}" type="presOf" srcId="{F2C29202-7EC6-4DE0-9F77-6549215033CF}" destId="{A275062C-8D68-4188-B351-EC611E218761}" srcOrd="0" destOrd="0" presId="urn:microsoft.com/office/officeart/2008/layout/VerticalCurvedList"/>
    <dgm:cxn modelId="{2C5893F0-E40A-41E9-AACE-1F90977F13A7}" type="presOf" srcId="{258D56AD-D8CC-485B-BC8F-0488CE529796}" destId="{CE413ADA-C3D6-476D-8631-05389919E262}" srcOrd="0" destOrd="0" presId="urn:microsoft.com/office/officeart/2008/layout/VerticalCurvedList"/>
    <dgm:cxn modelId="{ADDDF14E-FCCD-47AB-B928-8DE89EEDEB53}" type="presParOf" srcId="{A275062C-8D68-4188-B351-EC611E218761}" destId="{9297A15F-86B3-4AD9-90F6-9F5F359F5B5D}" srcOrd="0" destOrd="0" presId="urn:microsoft.com/office/officeart/2008/layout/VerticalCurvedList"/>
    <dgm:cxn modelId="{FBA75E55-1F60-4960-990C-1F779E4AEA48}" type="presParOf" srcId="{9297A15F-86B3-4AD9-90F6-9F5F359F5B5D}" destId="{EA63603D-283F-4E34-B759-DCAF43EA0AE9}" srcOrd="0" destOrd="0" presId="urn:microsoft.com/office/officeart/2008/layout/VerticalCurvedList"/>
    <dgm:cxn modelId="{CDED8B8C-CD26-46DC-8917-BAC99BCFDCAD}" type="presParOf" srcId="{EA63603D-283F-4E34-B759-DCAF43EA0AE9}" destId="{61E41F13-8FC8-40AE-BF4B-374557A628DD}" srcOrd="0" destOrd="0" presId="urn:microsoft.com/office/officeart/2008/layout/VerticalCurvedList"/>
    <dgm:cxn modelId="{32B8E28E-92D2-453A-AA75-65B08B6F3847}" type="presParOf" srcId="{EA63603D-283F-4E34-B759-DCAF43EA0AE9}" destId="{36858D2A-41C2-496D-ACAC-021D08E4DC6C}" srcOrd="1" destOrd="0" presId="urn:microsoft.com/office/officeart/2008/layout/VerticalCurvedList"/>
    <dgm:cxn modelId="{CC99FA8A-A1AE-4339-A970-AC1658C2609F}" type="presParOf" srcId="{EA63603D-283F-4E34-B759-DCAF43EA0AE9}" destId="{352D7C05-B81F-484B-8E65-45955623500F}" srcOrd="2" destOrd="0" presId="urn:microsoft.com/office/officeart/2008/layout/VerticalCurvedList"/>
    <dgm:cxn modelId="{AA6D097E-0CFC-4A10-B842-2885653604C7}" type="presParOf" srcId="{EA63603D-283F-4E34-B759-DCAF43EA0AE9}" destId="{0A39E398-A6F8-4E0D-86D3-0D1DC09E0BFB}" srcOrd="3" destOrd="0" presId="urn:microsoft.com/office/officeart/2008/layout/VerticalCurvedList"/>
    <dgm:cxn modelId="{1DF11920-3A15-4761-B89B-717F43B8DDC3}" type="presParOf" srcId="{9297A15F-86B3-4AD9-90F6-9F5F359F5B5D}" destId="{87FCE5EF-0B09-4F53-956C-BBCF1015CFD6}" srcOrd="1" destOrd="0" presId="urn:microsoft.com/office/officeart/2008/layout/VerticalCurvedList"/>
    <dgm:cxn modelId="{3E1B9AB5-27F8-436B-8BB1-39936461980B}" type="presParOf" srcId="{9297A15F-86B3-4AD9-90F6-9F5F359F5B5D}" destId="{6EE44D39-2326-4A28-B7BC-2AC4BA03D839}" srcOrd="2" destOrd="0" presId="urn:microsoft.com/office/officeart/2008/layout/VerticalCurvedList"/>
    <dgm:cxn modelId="{C95D51BB-5459-4D16-9FC3-8BFF193782A4}" type="presParOf" srcId="{6EE44D39-2326-4A28-B7BC-2AC4BA03D839}" destId="{9753F69D-82D5-4AF4-9F82-F092FE20EF64}" srcOrd="0" destOrd="0" presId="urn:microsoft.com/office/officeart/2008/layout/VerticalCurvedList"/>
    <dgm:cxn modelId="{F90025D7-9BF1-4709-9207-FA233A711599}" type="presParOf" srcId="{9297A15F-86B3-4AD9-90F6-9F5F359F5B5D}" destId="{CE413ADA-C3D6-476D-8631-05389919E262}" srcOrd="3" destOrd="0" presId="urn:microsoft.com/office/officeart/2008/layout/VerticalCurvedList"/>
    <dgm:cxn modelId="{487EA222-9165-49A6-AD3D-70838EACB400}" type="presParOf" srcId="{9297A15F-86B3-4AD9-90F6-9F5F359F5B5D}" destId="{DD91B149-5DCA-4241-ADF9-5A9D688A282D}" srcOrd="4" destOrd="0" presId="urn:microsoft.com/office/officeart/2008/layout/VerticalCurvedList"/>
    <dgm:cxn modelId="{5D8766CE-B6AE-4736-AFF1-ED9CF3038F85}" type="presParOf" srcId="{DD91B149-5DCA-4241-ADF9-5A9D688A282D}" destId="{55E86331-473E-4CFA-8447-9E298918E344}" srcOrd="0" destOrd="0" presId="urn:microsoft.com/office/officeart/2008/layout/VerticalCurvedList"/>
    <dgm:cxn modelId="{19D37233-3C70-49EE-AFD7-28B31B7AA703}" type="presParOf" srcId="{9297A15F-86B3-4AD9-90F6-9F5F359F5B5D}" destId="{F0183132-F9DB-465B-82BC-DA7ECC7006EE}" srcOrd="5" destOrd="0" presId="urn:microsoft.com/office/officeart/2008/layout/VerticalCurvedList"/>
    <dgm:cxn modelId="{67BE71EA-C567-4034-AB79-4E97B4707D2D}" type="presParOf" srcId="{9297A15F-86B3-4AD9-90F6-9F5F359F5B5D}" destId="{5DCBCB9A-0228-4A24-92A1-B97C1E8291D0}" srcOrd="6" destOrd="0" presId="urn:microsoft.com/office/officeart/2008/layout/VerticalCurvedList"/>
    <dgm:cxn modelId="{62AAEEE2-6E4B-4029-8642-8F32923AB2A6}" type="presParOf" srcId="{5DCBCB9A-0228-4A24-92A1-B97C1E8291D0}" destId="{AE3EBC51-3BD1-471E-B3E2-93635B2C0E6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831AC38-59D1-42DB-A859-9FEBDA658A78}" type="doc">
      <dgm:prSet loTypeId="urn:microsoft.com/office/officeart/2005/8/layout/vList2" loCatId="list" qsTypeId="urn:microsoft.com/office/officeart/2005/8/quickstyle/simple3" qsCatId="simple" csTypeId="urn:microsoft.com/office/officeart/2005/8/colors/colorful4" csCatId="colorful" phldr="1"/>
      <dgm:spPr/>
      <dgm:t>
        <a:bodyPr/>
        <a:lstStyle/>
        <a:p>
          <a:endParaRPr lang="es-ES"/>
        </a:p>
      </dgm:t>
    </dgm:pt>
    <dgm:pt modelId="{9FF3A98E-268B-4B0B-AC74-AEB1124408ED}">
      <dgm:prSet phldr="0"/>
      <dgm:spPr/>
      <dgm:t>
        <a:bodyPr/>
        <a:lstStyle/>
        <a:p>
          <a:pPr algn="l" rtl="0"/>
          <a:r>
            <a:rPr lang="es-ES" b="1"/>
            <a:t>Visitas web mensuales:</a:t>
          </a:r>
          <a:r>
            <a:rPr lang="es-ES"/>
            <a:t> Miden cuántas veces los usuarios ingresan al sitio y desde dónde llegan.</a:t>
          </a:r>
          <a:endParaRPr lang="es-ES">
            <a:latin typeface="Arial"/>
            <a:cs typeface="Arial"/>
          </a:endParaRPr>
        </a:p>
      </dgm:t>
    </dgm:pt>
    <dgm:pt modelId="{5AD52428-088E-48E3-B81F-D11982A8A4E8}" type="parTrans" cxnId="{A7C9E4B4-5C90-45D1-B42A-07BD1CD90A71}">
      <dgm:prSet/>
      <dgm:spPr/>
    </dgm:pt>
    <dgm:pt modelId="{753506B1-FF9A-4126-B83E-F8DC4B2CD3C6}" type="sibTrans" cxnId="{A7C9E4B4-5C90-45D1-B42A-07BD1CD90A71}">
      <dgm:prSet/>
      <dgm:spPr/>
    </dgm:pt>
    <dgm:pt modelId="{2BCB3112-1A47-447D-9819-66D8B2F0732F}">
      <dgm:prSet phldr="0"/>
      <dgm:spPr/>
      <dgm:t>
        <a:bodyPr/>
        <a:lstStyle/>
        <a:p>
          <a:pPr algn="l"/>
          <a:r>
            <a:rPr lang="es-ES" b="1"/>
            <a:t>Atención captada:</a:t>
          </a:r>
          <a:r>
            <a:rPr lang="es-ES"/>
            <a:t> Tiempo que los usuarios permanecen en la página, refleja interés e interacción.</a:t>
          </a:r>
        </a:p>
      </dgm:t>
    </dgm:pt>
    <dgm:pt modelId="{11DE94B4-583B-4608-82D6-B3428DE14757}" type="parTrans" cxnId="{91021376-C85F-45FC-B5D4-836546C41280}">
      <dgm:prSet/>
      <dgm:spPr/>
    </dgm:pt>
    <dgm:pt modelId="{E475495A-3D41-40D5-A9B3-12DC5C91DD80}" type="sibTrans" cxnId="{91021376-C85F-45FC-B5D4-836546C41280}">
      <dgm:prSet/>
      <dgm:spPr/>
    </dgm:pt>
    <dgm:pt modelId="{095BBC58-75E3-48E3-B73C-5EF4B670A731}">
      <dgm:prSet phldr="0"/>
      <dgm:spPr/>
      <dgm:t>
        <a:bodyPr/>
        <a:lstStyle/>
        <a:p>
          <a:pPr algn="l"/>
          <a:r>
            <a:rPr lang="es-ES" b="1"/>
            <a:t>Profundidad de navegación:</a:t>
          </a:r>
          <a:r>
            <a:rPr lang="es-ES"/>
            <a:t> Número de páginas que un usuario visita, muestra su nivel de exploración.</a:t>
          </a:r>
        </a:p>
      </dgm:t>
    </dgm:pt>
    <dgm:pt modelId="{3A031468-17A9-41D5-BD97-3287E68D0E4E}" type="parTrans" cxnId="{367C452D-6EB7-426E-B307-E5E5B8C257D3}">
      <dgm:prSet/>
      <dgm:spPr/>
    </dgm:pt>
    <dgm:pt modelId="{2D31FE7E-F97A-4172-B577-833F7358EA1F}" type="sibTrans" cxnId="{367C452D-6EB7-426E-B307-E5E5B8C257D3}">
      <dgm:prSet/>
      <dgm:spPr/>
    </dgm:pt>
    <dgm:pt modelId="{F1361EF6-07AB-41AC-9E16-135220BBE816}">
      <dgm:prSet phldr="0"/>
      <dgm:spPr/>
      <dgm:t>
        <a:bodyPr/>
        <a:lstStyle/>
        <a:p>
          <a:pPr algn="l"/>
          <a:r>
            <a:rPr lang="es-ES" b="1"/>
            <a:t>Tasa de rebote:</a:t>
          </a:r>
          <a:r>
            <a:rPr lang="es-ES"/>
            <a:t> Porcentaje de usuarios que se van tras ver solo la página inicial; indica posibles fallas en contenido o diseño.</a:t>
          </a:r>
        </a:p>
      </dgm:t>
    </dgm:pt>
    <dgm:pt modelId="{A2990AD7-813C-4A3A-8141-1D22291CD6CC}" type="parTrans" cxnId="{59C4277E-3453-4239-820B-BFDD6A17D756}">
      <dgm:prSet/>
      <dgm:spPr/>
    </dgm:pt>
    <dgm:pt modelId="{DD103538-3E12-464F-8DA5-619325A47809}" type="sibTrans" cxnId="{59C4277E-3453-4239-820B-BFDD6A17D756}">
      <dgm:prSet/>
      <dgm:spPr/>
    </dgm:pt>
    <dgm:pt modelId="{AB02B1C8-1A70-4A51-B556-6A227DB2D906}" type="pres">
      <dgm:prSet presAssocID="{B831AC38-59D1-42DB-A859-9FEBDA658A78}" presName="linear" presStyleCnt="0">
        <dgm:presLayoutVars>
          <dgm:animLvl val="lvl"/>
          <dgm:resizeHandles val="exact"/>
        </dgm:presLayoutVars>
      </dgm:prSet>
      <dgm:spPr/>
    </dgm:pt>
    <dgm:pt modelId="{F0A6C07E-C9F7-4BA7-918F-EC8D0CFADFD6}" type="pres">
      <dgm:prSet presAssocID="{9FF3A98E-268B-4B0B-AC74-AEB1124408E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FE98B5D-E546-4CDE-8694-907FD4D354CC}" type="pres">
      <dgm:prSet presAssocID="{753506B1-FF9A-4126-B83E-F8DC4B2CD3C6}" presName="spacer" presStyleCnt="0"/>
      <dgm:spPr/>
    </dgm:pt>
    <dgm:pt modelId="{14D1730E-ED2E-446C-82E0-89DFD931430E}" type="pres">
      <dgm:prSet presAssocID="{2BCB3112-1A47-447D-9819-66D8B2F0732F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D4C4246F-9CCA-4397-8378-C69C67C592CF}" type="pres">
      <dgm:prSet presAssocID="{E475495A-3D41-40D5-A9B3-12DC5C91DD80}" presName="spacer" presStyleCnt="0"/>
      <dgm:spPr/>
    </dgm:pt>
    <dgm:pt modelId="{DC3AB989-FF5B-4DCD-B178-AB9AE4AA1385}" type="pres">
      <dgm:prSet presAssocID="{095BBC58-75E3-48E3-B73C-5EF4B670A73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6C4DA1A-2B32-4A7B-BF0D-E04F77EC554F}" type="pres">
      <dgm:prSet presAssocID="{2D31FE7E-F97A-4172-B577-833F7358EA1F}" presName="spacer" presStyleCnt="0"/>
      <dgm:spPr/>
    </dgm:pt>
    <dgm:pt modelId="{AF14DEFE-84B2-4A3A-9891-03FDC70865B5}" type="pres">
      <dgm:prSet presAssocID="{F1361EF6-07AB-41AC-9E16-135220BBE816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1DDEE213-B3D0-4EB9-A1DE-8EF87C245923}" type="presOf" srcId="{F1361EF6-07AB-41AC-9E16-135220BBE816}" destId="{AF14DEFE-84B2-4A3A-9891-03FDC70865B5}" srcOrd="0" destOrd="0" presId="urn:microsoft.com/office/officeart/2005/8/layout/vList2"/>
    <dgm:cxn modelId="{367C452D-6EB7-426E-B307-E5E5B8C257D3}" srcId="{B831AC38-59D1-42DB-A859-9FEBDA658A78}" destId="{095BBC58-75E3-48E3-B73C-5EF4B670A731}" srcOrd="2" destOrd="0" parTransId="{3A031468-17A9-41D5-BD97-3287E68D0E4E}" sibTransId="{2D31FE7E-F97A-4172-B577-833F7358EA1F}"/>
    <dgm:cxn modelId="{91021376-C85F-45FC-B5D4-836546C41280}" srcId="{B831AC38-59D1-42DB-A859-9FEBDA658A78}" destId="{2BCB3112-1A47-447D-9819-66D8B2F0732F}" srcOrd="1" destOrd="0" parTransId="{11DE94B4-583B-4608-82D6-B3428DE14757}" sibTransId="{E475495A-3D41-40D5-A9B3-12DC5C91DD80}"/>
    <dgm:cxn modelId="{59C4277E-3453-4239-820B-BFDD6A17D756}" srcId="{B831AC38-59D1-42DB-A859-9FEBDA658A78}" destId="{F1361EF6-07AB-41AC-9E16-135220BBE816}" srcOrd="3" destOrd="0" parTransId="{A2990AD7-813C-4A3A-8141-1D22291CD6CC}" sibTransId="{DD103538-3E12-464F-8DA5-619325A47809}"/>
    <dgm:cxn modelId="{7B4AB996-1288-4B26-A2E9-AF09E43DFCAF}" type="presOf" srcId="{B831AC38-59D1-42DB-A859-9FEBDA658A78}" destId="{AB02B1C8-1A70-4A51-B556-6A227DB2D906}" srcOrd="0" destOrd="0" presId="urn:microsoft.com/office/officeart/2005/8/layout/vList2"/>
    <dgm:cxn modelId="{CAFA2F9A-D379-412F-835E-51F0AE7B0B77}" type="presOf" srcId="{9FF3A98E-268B-4B0B-AC74-AEB1124408ED}" destId="{F0A6C07E-C9F7-4BA7-918F-EC8D0CFADFD6}" srcOrd="0" destOrd="0" presId="urn:microsoft.com/office/officeart/2005/8/layout/vList2"/>
    <dgm:cxn modelId="{E8AE7A9D-FB7F-4047-AA21-04BF38290C80}" type="presOf" srcId="{2BCB3112-1A47-447D-9819-66D8B2F0732F}" destId="{14D1730E-ED2E-446C-82E0-89DFD931430E}" srcOrd="0" destOrd="0" presId="urn:microsoft.com/office/officeart/2005/8/layout/vList2"/>
    <dgm:cxn modelId="{A7C9E4B4-5C90-45D1-B42A-07BD1CD90A71}" srcId="{B831AC38-59D1-42DB-A859-9FEBDA658A78}" destId="{9FF3A98E-268B-4B0B-AC74-AEB1124408ED}" srcOrd="0" destOrd="0" parTransId="{5AD52428-088E-48E3-B81F-D11982A8A4E8}" sibTransId="{753506B1-FF9A-4126-B83E-F8DC4B2CD3C6}"/>
    <dgm:cxn modelId="{22C0C1DE-4C98-4E25-BB84-975A971B9A11}" type="presOf" srcId="{095BBC58-75E3-48E3-B73C-5EF4B670A731}" destId="{DC3AB989-FF5B-4DCD-B178-AB9AE4AA1385}" srcOrd="0" destOrd="0" presId="urn:microsoft.com/office/officeart/2005/8/layout/vList2"/>
    <dgm:cxn modelId="{08A43A70-B80C-4E74-81C2-D22229EC2BA1}" type="presParOf" srcId="{AB02B1C8-1A70-4A51-B556-6A227DB2D906}" destId="{F0A6C07E-C9F7-4BA7-918F-EC8D0CFADFD6}" srcOrd="0" destOrd="0" presId="urn:microsoft.com/office/officeart/2005/8/layout/vList2"/>
    <dgm:cxn modelId="{391F2311-4D14-4C75-A19B-3BAB50A3CB93}" type="presParOf" srcId="{AB02B1C8-1A70-4A51-B556-6A227DB2D906}" destId="{6FE98B5D-E546-4CDE-8694-907FD4D354CC}" srcOrd="1" destOrd="0" presId="urn:microsoft.com/office/officeart/2005/8/layout/vList2"/>
    <dgm:cxn modelId="{CD0CF51C-E080-4B22-8C47-D5F1449CA948}" type="presParOf" srcId="{AB02B1C8-1A70-4A51-B556-6A227DB2D906}" destId="{14D1730E-ED2E-446C-82E0-89DFD931430E}" srcOrd="2" destOrd="0" presId="urn:microsoft.com/office/officeart/2005/8/layout/vList2"/>
    <dgm:cxn modelId="{726756DB-F2DF-48AC-9F9E-23CABBDC1EEC}" type="presParOf" srcId="{AB02B1C8-1A70-4A51-B556-6A227DB2D906}" destId="{D4C4246F-9CCA-4397-8378-C69C67C592CF}" srcOrd="3" destOrd="0" presId="urn:microsoft.com/office/officeart/2005/8/layout/vList2"/>
    <dgm:cxn modelId="{0113E995-3FCA-4ABA-B472-28C9C7C16970}" type="presParOf" srcId="{AB02B1C8-1A70-4A51-B556-6A227DB2D906}" destId="{DC3AB989-FF5B-4DCD-B178-AB9AE4AA1385}" srcOrd="4" destOrd="0" presId="urn:microsoft.com/office/officeart/2005/8/layout/vList2"/>
    <dgm:cxn modelId="{CF66E71E-75DE-48A6-891D-20874458D724}" type="presParOf" srcId="{AB02B1C8-1A70-4A51-B556-6A227DB2D906}" destId="{B6C4DA1A-2B32-4A7B-BF0D-E04F77EC554F}" srcOrd="5" destOrd="0" presId="urn:microsoft.com/office/officeart/2005/8/layout/vList2"/>
    <dgm:cxn modelId="{7A1FD791-3DE7-4F6D-9897-241AF9F62357}" type="presParOf" srcId="{AB02B1C8-1A70-4A51-B556-6A227DB2D906}" destId="{AF14DEFE-84B2-4A3A-9891-03FDC70865B5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s-EC"/>
        </a:p>
      </dgm:t>
    </dgm:pt>
    <dgm:pt modelId="{D374130D-2237-427D-AA4A-389DDE541B39}">
      <dgm:prSet phldrT="[Texto]"/>
      <dgm:spPr/>
      <dgm:t>
        <a:bodyPr/>
        <a:lstStyle/>
        <a:p>
          <a:pPr rtl="0"/>
          <a:r>
            <a:rPr lang="es-EC">
              <a:latin typeface="Arial"/>
            </a:rPr>
            <a:t>El Universo: </a:t>
          </a:r>
          <a:r>
            <a:rPr lang="es-EC"/>
            <a:t>Se mantiene como el medio de comunicación ecuatoriano </a:t>
          </a:r>
          <a:r>
            <a:rPr lang="es-EC">
              <a:latin typeface="Arial"/>
            </a:rPr>
            <a:t>(</a:t>
          </a:r>
          <a:r>
            <a:rPr lang="es-EC"/>
            <a:t>enero de 2025</a:t>
          </a:r>
          <a:r>
            <a:rPr lang="es-EC">
              <a:latin typeface="Arial"/>
            </a:rPr>
            <a:t>).</a:t>
          </a:r>
          <a:r>
            <a:rPr lang="es-EC"/>
            <a:t> </a:t>
          </a:r>
        </a:p>
      </dgm:t>
    </dgm:pt>
    <dgm:pt modelId="{D329AE92-E804-4BCB-91E0-C1DB52558738}" type="parTrans" cxnId="{1FB56344-ADB9-49B2-B535-BAD1FE915926}">
      <dgm:prSet/>
      <dgm:spPr/>
      <dgm:t>
        <a:bodyPr/>
        <a:lstStyle/>
        <a:p>
          <a:endParaRPr lang="es-EC"/>
        </a:p>
      </dgm:t>
    </dgm:pt>
    <dgm:pt modelId="{6C1C40AE-44FC-42A7-A288-A8BBB677EA96}" type="sibTrans" cxnId="{1FB56344-ADB9-49B2-B535-BAD1FE915926}">
      <dgm:prSet/>
      <dgm:spPr/>
      <dgm:t>
        <a:bodyPr/>
        <a:lstStyle/>
        <a:p>
          <a:endParaRPr lang="es-EC"/>
        </a:p>
      </dgm:t>
    </dgm:pt>
    <dgm:pt modelId="{258D56AD-D8CC-485B-BC8F-0488CE529796}">
      <dgm:prSet phldr="0"/>
      <dgm:spPr/>
      <dgm:t>
        <a:bodyPr/>
        <a:lstStyle/>
        <a:p>
          <a:pPr rtl="0"/>
          <a:r>
            <a:rPr lang="es-EC">
              <a:latin typeface="Arial"/>
            </a:rPr>
            <a:t>QUE! : Mayor</a:t>
          </a:r>
          <a:r>
            <a:rPr lang="es-EC"/>
            <a:t> tiempo de permanencia </a:t>
          </a:r>
          <a:r>
            <a:rPr lang="es-EC">
              <a:latin typeface="Arial"/>
            </a:rPr>
            <a:t>(</a:t>
          </a:r>
          <a:r>
            <a:rPr lang="es-EC"/>
            <a:t>enero de 2025</a:t>
          </a:r>
          <a:r>
            <a:rPr lang="es-EC">
              <a:latin typeface="Arial"/>
            </a:rPr>
            <a:t>).</a:t>
          </a:r>
          <a:endParaRPr lang="en-US"/>
        </a:p>
      </dgm:t>
    </dgm:pt>
    <dgm:pt modelId="{5E217E97-1007-4AE5-9CC2-62060B768C4A}" type="parTrans" cxnId="{5080F152-40D8-4BF0-9276-967191F387BF}">
      <dgm:prSet/>
      <dgm:spPr/>
    </dgm:pt>
    <dgm:pt modelId="{39C64729-7694-4835-9876-DC68A7C2FA5E}" type="sibTrans" cxnId="{5080F152-40D8-4BF0-9276-967191F387BF}">
      <dgm:prSet/>
      <dgm:spPr/>
    </dgm:pt>
    <dgm:pt modelId="{A275062C-8D68-4188-B351-EC611E218761}" type="pres">
      <dgm:prSet presAssocID="{F2C29202-7EC6-4DE0-9F77-6549215033CF}" presName="Name0" presStyleCnt="0">
        <dgm:presLayoutVars>
          <dgm:chMax val="7"/>
          <dgm:chPref val="7"/>
          <dgm:dir/>
        </dgm:presLayoutVars>
      </dgm:prSet>
      <dgm:spPr/>
    </dgm:pt>
    <dgm:pt modelId="{9297A15F-86B3-4AD9-90F6-9F5F359F5B5D}" type="pres">
      <dgm:prSet presAssocID="{F2C29202-7EC6-4DE0-9F77-6549215033CF}" presName="Name1" presStyleCnt="0"/>
      <dgm:spPr/>
    </dgm:pt>
    <dgm:pt modelId="{EA63603D-283F-4E34-B759-DCAF43EA0AE9}" type="pres">
      <dgm:prSet presAssocID="{F2C29202-7EC6-4DE0-9F77-6549215033CF}" presName="cycle" presStyleCnt="0"/>
      <dgm:spPr/>
    </dgm:pt>
    <dgm:pt modelId="{61E41F13-8FC8-40AE-BF4B-374557A628DD}" type="pres">
      <dgm:prSet presAssocID="{F2C29202-7EC6-4DE0-9F77-6549215033CF}" presName="srcNode" presStyleLbl="node1" presStyleIdx="0" presStyleCnt="2"/>
      <dgm:spPr/>
    </dgm:pt>
    <dgm:pt modelId="{36858D2A-41C2-496D-ACAC-021D08E4DC6C}" type="pres">
      <dgm:prSet presAssocID="{F2C29202-7EC6-4DE0-9F77-6549215033CF}" presName="conn" presStyleLbl="parChTrans1D2" presStyleIdx="0" presStyleCnt="1"/>
      <dgm:spPr/>
    </dgm:pt>
    <dgm:pt modelId="{352D7C05-B81F-484B-8E65-45955623500F}" type="pres">
      <dgm:prSet presAssocID="{F2C29202-7EC6-4DE0-9F77-6549215033CF}" presName="extraNode" presStyleLbl="node1" presStyleIdx="0" presStyleCnt="2"/>
      <dgm:spPr/>
    </dgm:pt>
    <dgm:pt modelId="{0A39E398-A6F8-4E0D-86D3-0D1DC09E0BFB}" type="pres">
      <dgm:prSet presAssocID="{F2C29202-7EC6-4DE0-9F77-6549215033CF}" presName="dstNode" presStyleLbl="node1" presStyleIdx="0" presStyleCnt="2"/>
      <dgm:spPr/>
    </dgm:pt>
    <dgm:pt modelId="{87FCE5EF-0B09-4F53-956C-BBCF1015CFD6}" type="pres">
      <dgm:prSet presAssocID="{D374130D-2237-427D-AA4A-389DDE541B39}" presName="text_1" presStyleLbl="node1" presStyleIdx="0" presStyleCnt="2">
        <dgm:presLayoutVars>
          <dgm:bulletEnabled val="1"/>
        </dgm:presLayoutVars>
      </dgm:prSet>
      <dgm:spPr/>
    </dgm:pt>
    <dgm:pt modelId="{6EE44D39-2326-4A28-B7BC-2AC4BA03D839}" type="pres">
      <dgm:prSet presAssocID="{D374130D-2237-427D-AA4A-389DDE541B39}" presName="accent_1" presStyleCnt="0"/>
      <dgm:spPr/>
    </dgm:pt>
    <dgm:pt modelId="{9753F69D-82D5-4AF4-9F82-F092FE20EF64}" type="pres">
      <dgm:prSet presAssocID="{D374130D-2237-427D-AA4A-389DDE541B39}" presName="accentRepeatNode" presStyleLbl="solidFgAcc1" presStyleIdx="0" presStyleCnt="2"/>
      <dgm:spPr/>
    </dgm:pt>
    <dgm:pt modelId="{CE413ADA-C3D6-476D-8631-05389919E262}" type="pres">
      <dgm:prSet presAssocID="{258D56AD-D8CC-485B-BC8F-0488CE529796}" presName="text_2" presStyleLbl="node1" presStyleIdx="1" presStyleCnt="2">
        <dgm:presLayoutVars>
          <dgm:bulletEnabled val="1"/>
        </dgm:presLayoutVars>
      </dgm:prSet>
      <dgm:spPr/>
    </dgm:pt>
    <dgm:pt modelId="{DD91B149-5DCA-4241-ADF9-5A9D688A282D}" type="pres">
      <dgm:prSet presAssocID="{258D56AD-D8CC-485B-BC8F-0488CE529796}" presName="accent_2" presStyleCnt="0"/>
      <dgm:spPr/>
    </dgm:pt>
    <dgm:pt modelId="{55E86331-473E-4CFA-8447-9E298918E344}" type="pres">
      <dgm:prSet presAssocID="{258D56AD-D8CC-485B-BC8F-0488CE529796}" presName="accentRepeatNode" presStyleLbl="solidFgAcc1" presStyleIdx="1" presStyleCnt="2"/>
      <dgm:spPr/>
    </dgm:pt>
  </dgm:ptLst>
  <dgm:cxnLst>
    <dgm:cxn modelId="{D01B9608-2066-421D-BA99-C77FE22E9E8A}" type="presOf" srcId="{D374130D-2237-427D-AA4A-389DDE541B39}" destId="{87FCE5EF-0B09-4F53-956C-BBCF1015CFD6}" srcOrd="0" destOrd="0" presId="urn:microsoft.com/office/officeart/2008/layout/VerticalCurvedList"/>
    <dgm:cxn modelId="{1FB56344-ADB9-49B2-B535-BAD1FE915926}" srcId="{F2C29202-7EC6-4DE0-9F77-6549215033CF}" destId="{D374130D-2237-427D-AA4A-389DDE541B39}" srcOrd="0" destOrd="0" parTransId="{D329AE92-E804-4BCB-91E0-C1DB52558738}" sibTransId="{6C1C40AE-44FC-42A7-A288-A8BBB677EA96}"/>
    <dgm:cxn modelId="{5080F152-40D8-4BF0-9276-967191F387BF}" srcId="{F2C29202-7EC6-4DE0-9F77-6549215033CF}" destId="{258D56AD-D8CC-485B-BC8F-0488CE529796}" srcOrd="1" destOrd="0" parTransId="{5E217E97-1007-4AE5-9CC2-62060B768C4A}" sibTransId="{39C64729-7694-4835-9876-DC68A7C2FA5E}"/>
    <dgm:cxn modelId="{BCA17A8E-D6F2-4D6F-A715-BDD4543DE524}" type="presOf" srcId="{6C1C40AE-44FC-42A7-A288-A8BBB677EA96}" destId="{36858D2A-41C2-496D-ACAC-021D08E4DC6C}" srcOrd="0" destOrd="0" presId="urn:microsoft.com/office/officeart/2008/layout/VerticalCurvedList"/>
    <dgm:cxn modelId="{1ABA71EA-BE0D-43DE-BABB-7A9A8FFD442D}" type="presOf" srcId="{F2C29202-7EC6-4DE0-9F77-6549215033CF}" destId="{A275062C-8D68-4188-B351-EC611E218761}" srcOrd="0" destOrd="0" presId="urn:microsoft.com/office/officeart/2008/layout/VerticalCurvedList"/>
    <dgm:cxn modelId="{2C5893F0-E40A-41E9-AACE-1F90977F13A7}" type="presOf" srcId="{258D56AD-D8CC-485B-BC8F-0488CE529796}" destId="{CE413ADA-C3D6-476D-8631-05389919E262}" srcOrd="0" destOrd="0" presId="urn:microsoft.com/office/officeart/2008/layout/VerticalCurvedList"/>
    <dgm:cxn modelId="{ADDDF14E-FCCD-47AB-B928-8DE89EEDEB53}" type="presParOf" srcId="{A275062C-8D68-4188-B351-EC611E218761}" destId="{9297A15F-86B3-4AD9-90F6-9F5F359F5B5D}" srcOrd="0" destOrd="0" presId="urn:microsoft.com/office/officeart/2008/layout/VerticalCurvedList"/>
    <dgm:cxn modelId="{FBA75E55-1F60-4960-990C-1F779E4AEA48}" type="presParOf" srcId="{9297A15F-86B3-4AD9-90F6-9F5F359F5B5D}" destId="{EA63603D-283F-4E34-B759-DCAF43EA0AE9}" srcOrd="0" destOrd="0" presId="urn:microsoft.com/office/officeart/2008/layout/VerticalCurvedList"/>
    <dgm:cxn modelId="{CDED8B8C-CD26-46DC-8917-BAC99BCFDCAD}" type="presParOf" srcId="{EA63603D-283F-4E34-B759-DCAF43EA0AE9}" destId="{61E41F13-8FC8-40AE-BF4B-374557A628DD}" srcOrd="0" destOrd="0" presId="urn:microsoft.com/office/officeart/2008/layout/VerticalCurvedList"/>
    <dgm:cxn modelId="{32B8E28E-92D2-453A-AA75-65B08B6F3847}" type="presParOf" srcId="{EA63603D-283F-4E34-B759-DCAF43EA0AE9}" destId="{36858D2A-41C2-496D-ACAC-021D08E4DC6C}" srcOrd="1" destOrd="0" presId="urn:microsoft.com/office/officeart/2008/layout/VerticalCurvedList"/>
    <dgm:cxn modelId="{CC99FA8A-A1AE-4339-A970-AC1658C2609F}" type="presParOf" srcId="{EA63603D-283F-4E34-B759-DCAF43EA0AE9}" destId="{352D7C05-B81F-484B-8E65-45955623500F}" srcOrd="2" destOrd="0" presId="urn:microsoft.com/office/officeart/2008/layout/VerticalCurvedList"/>
    <dgm:cxn modelId="{AA6D097E-0CFC-4A10-B842-2885653604C7}" type="presParOf" srcId="{EA63603D-283F-4E34-B759-DCAF43EA0AE9}" destId="{0A39E398-A6F8-4E0D-86D3-0D1DC09E0BFB}" srcOrd="3" destOrd="0" presId="urn:microsoft.com/office/officeart/2008/layout/VerticalCurvedList"/>
    <dgm:cxn modelId="{1DF11920-3A15-4761-B89B-717F43B8DDC3}" type="presParOf" srcId="{9297A15F-86B3-4AD9-90F6-9F5F359F5B5D}" destId="{87FCE5EF-0B09-4F53-956C-BBCF1015CFD6}" srcOrd="1" destOrd="0" presId="urn:microsoft.com/office/officeart/2008/layout/VerticalCurvedList"/>
    <dgm:cxn modelId="{3E1B9AB5-27F8-436B-8BB1-39936461980B}" type="presParOf" srcId="{9297A15F-86B3-4AD9-90F6-9F5F359F5B5D}" destId="{6EE44D39-2326-4A28-B7BC-2AC4BA03D839}" srcOrd="2" destOrd="0" presId="urn:microsoft.com/office/officeart/2008/layout/VerticalCurvedList"/>
    <dgm:cxn modelId="{C95D51BB-5459-4D16-9FC3-8BFF193782A4}" type="presParOf" srcId="{6EE44D39-2326-4A28-B7BC-2AC4BA03D839}" destId="{9753F69D-82D5-4AF4-9F82-F092FE20EF64}" srcOrd="0" destOrd="0" presId="urn:microsoft.com/office/officeart/2008/layout/VerticalCurvedList"/>
    <dgm:cxn modelId="{F90025D7-9BF1-4709-9207-FA233A711599}" type="presParOf" srcId="{9297A15F-86B3-4AD9-90F6-9F5F359F5B5D}" destId="{CE413ADA-C3D6-476D-8631-05389919E262}" srcOrd="3" destOrd="0" presId="urn:microsoft.com/office/officeart/2008/layout/VerticalCurvedList"/>
    <dgm:cxn modelId="{487EA222-9165-49A6-AD3D-70838EACB400}" type="presParOf" srcId="{9297A15F-86B3-4AD9-90F6-9F5F359F5B5D}" destId="{DD91B149-5DCA-4241-ADF9-5A9D688A282D}" srcOrd="4" destOrd="0" presId="urn:microsoft.com/office/officeart/2008/layout/VerticalCurvedList"/>
    <dgm:cxn modelId="{5D8766CE-B6AE-4736-AFF1-ED9CF3038F85}" type="presParOf" srcId="{DD91B149-5DCA-4241-ADF9-5A9D688A282D}" destId="{55E86331-473E-4CFA-8447-9E298918E34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586C4D-87AC-4959-8982-208073959511}">
      <dsp:nvSpPr>
        <dsp:cNvPr id="0" name=""/>
        <dsp:cNvSpPr/>
      </dsp:nvSpPr>
      <dsp:spPr>
        <a:xfrm>
          <a:off x="1239190" y="2807"/>
          <a:ext cx="3691843" cy="221510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b="0" kern="1200">
              <a:latin typeface="Arial"/>
            </a:rPr>
            <a:t> 18 millones de conexiones móviles en Ecuador</a:t>
          </a:r>
        </a:p>
      </dsp:txBody>
      <dsp:txXfrm>
        <a:off x="1239190" y="2807"/>
        <a:ext cx="3691843" cy="2215106"/>
      </dsp:txXfrm>
    </dsp:sp>
    <dsp:sp modelId="{450F3EA7-A579-409A-A443-CD93D2506087}">
      <dsp:nvSpPr>
        <dsp:cNvPr id="0" name=""/>
        <dsp:cNvSpPr/>
      </dsp:nvSpPr>
      <dsp:spPr>
        <a:xfrm>
          <a:off x="5300218" y="2807"/>
          <a:ext cx="3691843" cy="2215106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b="0" kern="1200">
              <a:latin typeface="Arial"/>
            </a:rPr>
            <a:t>1% de crecimiento de usuarios en internet</a:t>
          </a:r>
          <a:endParaRPr lang="es-ES" sz="3000" b="0" kern="1200"/>
        </a:p>
      </dsp:txBody>
      <dsp:txXfrm>
        <a:off x="5300218" y="2807"/>
        <a:ext cx="3691843" cy="2215106"/>
      </dsp:txXfrm>
    </dsp:sp>
    <dsp:sp modelId="{2F301412-7AD6-4AE1-B284-8242C22D67B6}">
      <dsp:nvSpPr>
        <dsp:cNvPr id="0" name=""/>
        <dsp:cNvSpPr/>
      </dsp:nvSpPr>
      <dsp:spPr>
        <a:xfrm>
          <a:off x="1239190" y="2587097"/>
          <a:ext cx="3691843" cy="2215106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b="0" kern="1200">
              <a:latin typeface="Calibri"/>
              <a:ea typeface="Calibri"/>
              <a:cs typeface="Calibri"/>
            </a:rPr>
            <a:t>15.2 millones de personas que usan internet</a:t>
          </a:r>
          <a:endParaRPr lang="es-ES" sz="3000" b="0" kern="1200">
            <a:latin typeface="Arial"/>
          </a:endParaRPr>
        </a:p>
      </dsp:txBody>
      <dsp:txXfrm>
        <a:off x="1239190" y="2587097"/>
        <a:ext cx="3691843" cy="2215106"/>
      </dsp:txXfrm>
    </dsp:sp>
    <dsp:sp modelId="{13F97F78-585B-4E58-A903-F2F24195ACA8}">
      <dsp:nvSpPr>
        <dsp:cNvPr id="0" name=""/>
        <dsp:cNvSpPr/>
      </dsp:nvSpPr>
      <dsp:spPr>
        <a:xfrm>
          <a:off x="5300218" y="2587097"/>
          <a:ext cx="3691843" cy="2215106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b="0" kern="1200">
              <a:latin typeface="Arial"/>
            </a:rPr>
            <a:t>16.4% de ecuatorianos no se conectaron a internet a principios de 2025</a:t>
          </a:r>
          <a:endParaRPr lang="es-ES" sz="3000" b="0" kern="1200"/>
        </a:p>
      </dsp:txBody>
      <dsp:txXfrm>
        <a:off x="5300218" y="2587097"/>
        <a:ext cx="3691843" cy="221510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13F8D9-6119-4D95-83A6-1F8C6452FC1C}">
      <dsp:nvSpPr>
        <dsp:cNvPr id="0" name=""/>
        <dsp:cNvSpPr/>
      </dsp:nvSpPr>
      <dsp:spPr>
        <a:xfrm>
          <a:off x="0" y="64118"/>
          <a:ext cx="8171883" cy="10319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/>
            <a:t>Promedio de </a:t>
          </a:r>
          <a:r>
            <a:rPr lang="es-ES" sz="2800" b="1" kern="1200"/>
            <a:t>1.89 páginas por sesión</a:t>
          </a:r>
          <a:r>
            <a:rPr lang="es-ES" sz="2800" kern="1200"/>
            <a:t>, interacción moderada.</a:t>
          </a:r>
          <a:endParaRPr lang="es-ES" sz="2800" kern="1200">
            <a:latin typeface="Arial"/>
          </a:endParaRPr>
        </a:p>
      </dsp:txBody>
      <dsp:txXfrm>
        <a:off x="50375" y="114493"/>
        <a:ext cx="8071133" cy="931190"/>
      </dsp:txXfrm>
    </dsp:sp>
    <dsp:sp modelId="{3F9FCEFD-F748-4746-9B1A-3D10F4E6EB6A}">
      <dsp:nvSpPr>
        <dsp:cNvPr id="0" name=""/>
        <dsp:cNvSpPr/>
      </dsp:nvSpPr>
      <dsp:spPr>
        <a:xfrm>
          <a:off x="0" y="1176698"/>
          <a:ext cx="8171883" cy="1031940"/>
        </a:xfrm>
        <a:prstGeom prst="roundRect">
          <a:avLst/>
        </a:prstGeom>
        <a:gradFill rotWithShape="0">
          <a:gsLst>
            <a:gs pos="0">
              <a:schemeClr val="accent4">
                <a:hueOff val="-1488257"/>
                <a:satOff val="8966"/>
                <a:lumOff val="719"/>
                <a:alphaOff val="0"/>
                <a:tint val="50000"/>
                <a:satMod val="300000"/>
              </a:schemeClr>
            </a:gs>
            <a:gs pos="35000">
              <a:schemeClr val="accent4">
                <a:hueOff val="-1488257"/>
                <a:satOff val="8966"/>
                <a:lumOff val="719"/>
                <a:alphaOff val="0"/>
                <a:tint val="37000"/>
                <a:satMod val="300000"/>
              </a:schemeClr>
            </a:gs>
            <a:gs pos="100000">
              <a:schemeClr val="accent4">
                <a:hueOff val="-1488257"/>
                <a:satOff val="8966"/>
                <a:lumOff val="719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b="1" kern="1200"/>
            <a:t>Tasa de rebote</a:t>
          </a:r>
          <a:r>
            <a:rPr lang="es-ES" sz="2800" kern="1200"/>
            <a:t> más baja en </a:t>
          </a:r>
          <a:r>
            <a:rPr lang="es-ES" sz="2800" i="1" kern="1200"/>
            <a:t>Vistazo</a:t>
          </a:r>
          <a:r>
            <a:rPr lang="es-ES" sz="2800" kern="1200"/>
            <a:t>, buena retención.</a:t>
          </a:r>
        </a:p>
      </dsp:txBody>
      <dsp:txXfrm>
        <a:off x="50375" y="1227073"/>
        <a:ext cx="8071133" cy="931190"/>
      </dsp:txXfrm>
    </dsp:sp>
    <dsp:sp modelId="{B3EFC877-B454-4D53-9A3D-D508549A348C}">
      <dsp:nvSpPr>
        <dsp:cNvPr id="0" name=""/>
        <dsp:cNvSpPr/>
      </dsp:nvSpPr>
      <dsp:spPr>
        <a:xfrm>
          <a:off x="0" y="2289278"/>
          <a:ext cx="8171883" cy="1031940"/>
        </a:xfrm>
        <a:prstGeom prst="roundRect">
          <a:avLst/>
        </a:prstGeom>
        <a:gradFill rotWithShape="0">
          <a:gsLst>
            <a:gs pos="0">
              <a:schemeClr val="accent4">
                <a:hueOff val="-2976513"/>
                <a:satOff val="17933"/>
                <a:lumOff val="1437"/>
                <a:alphaOff val="0"/>
                <a:tint val="50000"/>
                <a:satMod val="300000"/>
              </a:schemeClr>
            </a:gs>
            <a:gs pos="35000">
              <a:schemeClr val="accent4">
                <a:hueOff val="-2976513"/>
                <a:satOff val="17933"/>
                <a:lumOff val="1437"/>
                <a:alphaOff val="0"/>
                <a:tint val="37000"/>
                <a:satMod val="300000"/>
              </a:schemeClr>
            </a:gs>
            <a:gs pos="100000">
              <a:schemeClr val="accent4">
                <a:hueOff val="-2976513"/>
                <a:satOff val="17933"/>
                <a:lumOff val="1437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b="1" kern="1200"/>
            <a:t>Fuentes de tráfico:</a:t>
          </a:r>
          <a:r>
            <a:rPr lang="es-ES" sz="2800" kern="1200"/>
            <a:t> 52% orgánica, 31% directa, 13% redes sociales.</a:t>
          </a:r>
        </a:p>
      </dsp:txBody>
      <dsp:txXfrm>
        <a:off x="50375" y="2339653"/>
        <a:ext cx="8071133" cy="931190"/>
      </dsp:txXfrm>
    </dsp:sp>
    <dsp:sp modelId="{F1C77CD6-5236-4077-ABF8-27B4D09ABA2D}">
      <dsp:nvSpPr>
        <dsp:cNvPr id="0" name=""/>
        <dsp:cNvSpPr/>
      </dsp:nvSpPr>
      <dsp:spPr>
        <a:xfrm>
          <a:off x="0" y="3401858"/>
          <a:ext cx="8171883" cy="1031940"/>
        </a:xfrm>
        <a:prstGeom prst="roundRect">
          <a:avLst/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tint val="50000"/>
                <a:satMod val="300000"/>
              </a:schemeClr>
            </a:gs>
            <a:gs pos="35000">
              <a:schemeClr val="accent4">
                <a:hueOff val="-4464770"/>
                <a:satOff val="26899"/>
                <a:lumOff val="2156"/>
                <a:alphaOff val="0"/>
                <a:tint val="37000"/>
                <a:satMod val="30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/>
            <a:t>Optimizar contenido y diversificar canales mejora resultados digitales.</a:t>
          </a:r>
        </a:p>
      </dsp:txBody>
      <dsp:txXfrm>
        <a:off x="50375" y="3452233"/>
        <a:ext cx="8071133" cy="93119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58D2A-41C2-496D-ACAC-021D08E4DC6C}">
      <dsp:nvSpPr>
        <dsp:cNvPr id="0" name=""/>
        <dsp:cNvSpPr/>
      </dsp:nvSpPr>
      <dsp:spPr>
        <a:xfrm>
          <a:off x="-5447628" y="-834223"/>
          <a:ext cx="6487189" cy="6487189"/>
        </a:xfrm>
        <a:prstGeom prst="blockArc">
          <a:avLst>
            <a:gd name="adj1" fmla="val 18900000"/>
            <a:gd name="adj2" fmla="val 2700000"/>
            <a:gd name="adj3" fmla="val 333"/>
          </a:avLst>
        </a:pr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296F02-0E4A-4093-8EFA-60818965C3EE}">
      <dsp:nvSpPr>
        <dsp:cNvPr id="0" name=""/>
        <dsp:cNvSpPr/>
      </dsp:nvSpPr>
      <dsp:spPr>
        <a:xfrm>
          <a:off x="668841" y="481874"/>
          <a:ext cx="7377823" cy="96374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4975" tIns="60960" rIns="60960" bIns="6096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400" b="1" kern="1200"/>
            <a:t>Banco Guayaquil</a:t>
          </a:r>
          <a:r>
            <a:rPr lang="es-EC" sz="2400" kern="1200"/>
            <a:t>: Mejor accesibilidad web en marzo 2025.</a:t>
          </a:r>
          <a:endParaRPr lang="es-EC" sz="2400" kern="1200">
            <a:latin typeface="Arial"/>
          </a:endParaRPr>
        </a:p>
      </dsp:txBody>
      <dsp:txXfrm>
        <a:off x="668841" y="481874"/>
        <a:ext cx="7377823" cy="963748"/>
      </dsp:txXfrm>
    </dsp:sp>
    <dsp:sp modelId="{EBAA3E1F-C525-429E-9FD3-02383FE0BAB1}">
      <dsp:nvSpPr>
        <dsp:cNvPr id="0" name=""/>
        <dsp:cNvSpPr/>
      </dsp:nvSpPr>
      <dsp:spPr>
        <a:xfrm>
          <a:off x="66498" y="361405"/>
          <a:ext cx="1204685" cy="120468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CD83B9F6-247E-43E8-B6D9-792D408E1C4F}">
      <dsp:nvSpPr>
        <dsp:cNvPr id="0" name=""/>
        <dsp:cNvSpPr/>
      </dsp:nvSpPr>
      <dsp:spPr>
        <a:xfrm>
          <a:off x="1019163" y="1927496"/>
          <a:ext cx="7027501" cy="963748"/>
        </a:xfrm>
        <a:prstGeom prst="rect">
          <a:avLst/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tint val="50000"/>
                <a:satMod val="300000"/>
              </a:schemeClr>
            </a:gs>
            <a:gs pos="35000">
              <a:schemeClr val="accent5">
                <a:hueOff val="-4966938"/>
                <a:satOff val="19906"/>
                <a:lumOff val="4314"/>
                <a:alphaOff val="0"/>
                <a:tint val="37000"/>
                <a:satMod val="30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4975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400" b="1" kern="1200"/>
            <a:t>Banco Pichincha</a:t>
          </a:r>
          <a:r>
            <a:rPr lang="es-EC" sz="2400" kern="1200"/>
            <a:t>: Visitas web suben de 2.49M a 3.7M (+48.32% anual).</a:t>
          </a:r>
        </a:p>
      </dsp:txBody>
      <dsp:txXfrm>
        <a:off x="1019163" y="1927496"/>
        <a:ext cx="7027501" cy="963748"/>
      </dsp:txXfrm>
    </dsp:sp>
    <dsp:sp modelId="{7563C478-AA59-49A9-A53F-C80FC80B63E4}">
      <dsp:nvSpPr>
        <dsp:cNvPr id="0" name=""/>
        <dsp:cNvSpPr/>
      </dsp:nvSpPr>
      <dsp:spPr>
        <a:xfrm>
          <a:off x="416821" y="1807028"/>
          <a:ext cx="1204685" cy="120468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-4966938"/>
              <a:satOff val="19906"/>
              <a:lumOff val="431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D8BEE8A1-D826-48A3-BFB1-4961C698AEA3}">
      <dsp:nvSpPr>
        <dsp:cNvPr id="0" name=""/>
        <dsp:cNvSpPr/>
      </dsp:nvSpPr>
      <dsp:spPr>
        <a:xfrm>
          <a:off x="668841" y="3373119"/>
          <a:ext cx="7377823" cy="963748"/>
        </a:xfrm>
        <a:prstGeom prst="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50000"/>
                <a:satMod val="300000"/>
              </a:schemeClr>
            </a:gs>
            <a:gs pos="35000">
              <a:schemeClr val="accent5">
                <a:hueOff val="-9933876"/>
                <a:satOff val="39811"/>
                <a:lumOff val="8628"/>
                <a:alphaOff val="0"/>
                <a:tint val="37000"/>
                <a:satMod val="30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4975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400" b="1" kern="1200"/>
            <a:t>Banco del Pacífico y Produbanco</a:t>
          </a:r>
          <a:r>
            <a:rPr lang="es-EC" sz="2400" kern="1200"/>
            <a:t>: Incremento sólido de visitas respecto a enero 2024.</a:t>
          </a:r>
        </a:p>
      </dsp:txBody>
      <dsp:txXfrm>
        <a:off x="668841" y="3373119"/>
        <a:ext cx="7377823" cy="963748"/>
      </dsp:txXfrm>
    </dsp:sp>
    <dsp:sp modelId="{0CD2AC4B-CBED-4B65-AF8E-93E7BEA83BB2}">
      <dsp:nvSpPr>
        <dsp:cNvPr id="0" name=""/>
        <dsp:cNvSpPr/>
      </dsp:nvSpPr>
      <dsp:spPr>
        <a:xfrm>
          <a:off x="66498" y="3252650"/>
          <a:ext cx="1204685" cy="120468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14BB1C-D9EF-4D9D-B14D-F4BC2B246893}">
      <dsp:nvSpPr>
        <dsp:cNvPr id="0" name=""/>
        <dsp:cNvSpPr/>
      </dsp:nvSpPr>
      <dsp:spPr>
        <a:xfrm>
          <a:off x="0" y="137445"/>
          <a:ext cx="8171883" cy="798525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b="1" kern="1200">
              <a:ea typeface="+mn-ea"/>
              <a:cs typeface="+mn-cs"/>
            </a:rPr>
            <a:t>Banco del Austro</a:t>
          </a:r>
          <a:r>
            <a:rPr lang="es-ES" sz="2000" kern="1200">
              <a:ea typeface="+mn-ea"/>
              <a:cs typeface="+mn-cs"/>
            </a:rPr>
            <a:t> lidera en </a:t>
          </a:r>
          <a:r>
            <a:rPr lang="es-ES" sz="2000" b="1" kern="1200">
              <a:ea typeface="+mn-ea"/>
              <a:cs typeface="+mn-cs"/>
            </a:rPr>
            <a:t>variación de visitas web</a:t>
          </a:r>
          <a:r>
            <a:rPr lang="es-ES" sz="2000" kern="1200">
              <a:ea typeface="+mn-ea"/>
              <a:cs typeface="+mn-cs"/>
            </a:rPr>
            <a:t> con </a:t>
          </a:r>
          <a:r>
            <a:rPr lang="es-ES" sz="2000" b="1" kern="1200">
              <a:ea typeface="+mn-ea"/>
              <a:cs typeface="+mn-cs"/>
            </a:rPr>
            <a:t>+146.18</a:t>
          </a:r>
          <a:r>
            <a:rPr lang="es-ES" sz="2000" kern="1200">
              <a:ea typeface="+mn-ea"/>
              <a:cs typeface="+mn-cs"/>
            </a:rPr>
            <a:t>%.</a:t>
          </a:r>
          <a:endParaRPr lang="es-ES" sz="2000" kern="1200">
            <a:latin typeface="Arial"/>
            <a:ea typeface="+mn-ea"/>
            <a:cs typeface="+mn-cs"/>
          </a:endParaRPr>
        </a:p>
      </dsp:txBody>
      <dsp:txXfrm>
        <a:off x="38981" y="176426"/>
        <a:ext cx="8093921" cy="720563"/>
      </dsp:txXfrm>
    </dsp:sp>
    <dsp:sp modelId="{DC6B6D98-DD30-4072-B707-071077B3B758}">
      <dsp:nvSpPr>
        <dsp:cNvPr id="0" name=""/>
        <dsp:cNvSpPr/>
      </dsp:nvSpPr>
      <dsp:spPr>
        <a:xfrm>
          <a:off x="0" y="993570"/>
          <a:ext cx="8171883" cy="798525"/>
        </a:xfrm>
        <a:prstGeom prst="roundRect">
          <a:avLst/>
        </a:prstGeom>
        <a:gradFill rotWithShape="0">
          <a:gsLst>
            <a:gs pos="0">
              <a:schemeClr val="accent4">
                <a:hueOff val="-1116192"/>
                <a:satOff val="6725"/>
                <a:lumOff val="539"/>
                <a:alphaOff val="0"/>
                <a:tint val="50000"/>
                <a:satMod val="300000"/>
              </a:schemeClr>
            </a:gs>
            <a:gs pos="35000">
              <a:schemeClr val="accent4">
                <a:hueOff val="-1116192"/>
                <a:satOff val="6725"/>
                <a:lumOff val="539"/>
                <a:alphaOff val="0"/>
                <a:tint val="37000"/>
                <a:satMod val="300000"/>
              </a:schemeClr>
            </a:gs>
            <a:gs pos="100000">
              <a:schemeClr val="accent4">
                <a:hueOff val="-1116192"/>
                <a:satOff val="6725"/>
                <a:lumOff val="539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>
              <a:ea typeface="+mn-ea"/>
              <a:cs typeface="+mn-cs"/>
            </a:rPr>
            <a:t>Banco del Pacífico (+71.86%) y Banco General Rumiñahui (+98.17%) también destacan en variación.</a:t>
          </a:r>
        </a:p>
      </dsp:txBody>
      <dsp:txXfrm>
        <a:off x="38981" y="1032551"/>
        <a:ext cx="8093921" cy="720563"/>
      </dsp:txXfrm>
    </dsp:sp>
    <dsp:sp modelId="{90619FFE-0F9E-41BB-B982-1ED89BA1B6E0}">
      <dsp:nvSpPr>
        <dsp:cNvPr id="0" name=""/>
        <dsp:cNvSpPr/>
      </dsp:nvSpPr>
      <dsp:spPr>
        <a:xfrm>
          <a:off x="0" y="1849695"/>
          <a:ext cx="8171883" cy="798525"/>
        </a:xfrm>
        <a:prstGeom prst="roundRect">
          <a:avLst/>
        </a:prstGeom>
        <a:gradFill rotWithShape="0">
          <a:gsLst>
            <a:gs pos="0">
              <a:schemeClr val="accent4">
                <a:hueOff val="-2232385"/>
                <a:satOff val="13449"/>
                <a:lumOff val="1078"/>
                <a:alphaOff val="0"/>
                <a:tint val="50000"/>
                <a:satMod val="300000"/>
              </a:schemeClr>
            </a:gs>
            <a:gs pos="35000">
              <a:schemeClr val="accent4">
                <a:hueOff val="-2232385"/>
                <a:satOff val="13449"/>
                <a:lumOff val="1078"/>
                <a:alphaOff val="0"/>
                <a:tint val="37000"/>
                <a:satMod val="300000"/>
              </a:schemeClr>
            </a:gs>
            <a:gs pos="100000">
              <a:schemeClr val="accent4">
                <a:hueOff val="-2232385"/>
                <a:satOff val="13449"/>
                <a:lumOff val="107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>
              <a:ea typeface="+mn-ea"/>
              <a:cs typeface="+mn-cs"/>
            </a:rPr>
            <a:t>Banco Pichincha (+48.32%) y Banco Guayaquil (+42.25%) mantienen variaciones estables.</a:t>
          </a:r>
        </a:p>
      </dsp:txBody>
      <dsp:txXfrm>
        <a:off x="38981" y="1888676"/>
        <a:ext cx="8093921" cy="720563"/>
      </dsp:txXfrm>
    </dsp:sp>
    <dsp:sp modelId="{77E79726-554D-4D33-96F3-6732C51BB760}">
      <dsp:nvSpPr>
        <dsp:cNvPr id="0" name=""/>
        <dsp:cNvSpPr/>
      </dsp:nvSpPr>
      <dsp:spPr>
        <a:xfrm>
          <a:off x="0" y="2705820"/>
          <a:ext cx="8171883" cy="798525"/>
        </a:xfrm>
        <a:prstGeom prst="roundRect">
          <a:avLst/>
        </a:prstGeom>
        <a:gradFill rotWithShape="0">
          <a:gsLst>
            <a:gs pos="0">
              <a:schemeClr val="accent4">
                <a:hueOff val="-3348577"/>
                <a:satOff val="20174"/>
                <a:lumOff val="1617"/>
                <a:alphaOff val="0"/>
                <a:tint val="50000"/>
                <a:satMod val="300000"/>
              </a:schemeClr>
            </a:gs>
            <a:gs pos="35000">
              <a:schemeClr val="accent4">
                <a:hueOff val="-3348577"/>
                <a:satOff val="20174"/>
                <a:lumOff val="1617"/>
                <a:alphaOff val="0"/>
                <a:tint val="37000"/>
                <a:satMod val="300000"/>
              </a:schemeClr>
            </a:gs>
            <a:gs pos="100000">
              <a:schemeClr val="accent4">
                <a:hueOff val="-3348577"/>
                <a:satOff val="20174"/>
                <a:lumOff val="1617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>
              <a:ea typeface="+mn-ea"/>
              <a:cs typeface="+mn-cs"/>
            </a:rPr>
            <a:t>La </a:t>
          </a:r>
          <a:r>
            <a:rPr lang="es-ES" sz="2000" b="1" kern="1200">
              <a:ea typeface="+mn-ea"/>
              <a:cs typeface="+mn-cs"/>
            </a:rPr>
            <a:t>duración promedio</a:t>
          </a:r>
          <a:r>
            <a:rPr lang="es-ES" sz="2000" kern="1200">
              <a:ea typeface="+mn-ea"/>
              <a:cs typeface="+mn-cs"/>
            </a:rPr>
            <a:t> de las visitas va de </a:t>
          </a:r>
          <a:r>
            <a:rPr lang="es-ES" sz="2000" b="1" kern="1200">
              <a:ea typeface="+mn-ea"/>
              <a:cs typeface="+mn-cs"/>
            </a:rPr>
            <a:t>7 a 15 minutos</a:t>
          </a:r>
          <a:r>
            <a:rPr lang="es-ES" sz="2000" kern="1200">
              <a:ea typeface="+mn-ea"/>
              <a:cs typeface="+mn-cs"/>
            </a:rPr>
            <a:t>, siendo Banco Machala el más visitado.</a:t>
          </a:r>
        </a:p>
      </dsp:txBody>
      <dsp:txXfrm>
        <a:off x="38981" y="2744801"/>
        <a:ext cx="8093921" cy="720563"/>
      </dsp:txXfrm>
    </dsp:sp>
    <dsp:sp modelId="{4263CB0E-A934-4C79-BC2F-562BA43357BC}">
      <dsp:nvSpPr>
        <dsp:cNvPr id="0" name=""/>
        <dsp:cNvSpPr/>
      </dsp:nvSpPr>
      <dsp:spPr>
        <a:xfrm>
          <a:off x="0" y="3561945"/>
          <a:ext cx="8171883" cy="798525"/>
        </a:xfrm>
        <a:prstGeom prst="roundRect">
          <a:avLst/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tint val="50000"/>
                <a:satMod val="300000"/>
              </a:schemeClr>
            </a:gs>
            <a:gs pos="35000">
              <a:schemeClr val="accent4">
                <a:hueOff val="-4464770"/>
                <a:satOff val="26899"/>
                <a:lumOff val="2156"/>
                <a:alphaOff val="0"/>
                <a:tint val="37000"/>
                <a:satMod val="30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>
              <a:ea typeface="+mn-ea"/>
              <a:cs typeface="+mn-cs"/>
            </a:rPr>
            <a:t>Los </a:t>
          </a:r>
          <a:r>
            <a:rPr lang="es-ES" sz="2000" b="1" kern="1200">
              <a:ea typeface="+mn-ea"/>
              <a:cs typeface="+mn-cs"/>
            </a:rPr>
            <a:t>bancos más buscados</a:t>
          </a:r>
          <a:r>
            <a:rPr lang="es-ES" sz="2000" kern="1200">
              <a:ea typeface="+mn-ea"/>
              <a:cs typeface="+mn-cs"/>
            </a:rPr>
            <a:t>: Machala, Produbanco, Banco Internacional, Pichincha y Guayaquil.</a:t>
          </a:r>
        </a:p>
      </dsp:txBody>
      <dsp:txXfrm>
        <a:off x="38981" y="3600926"/>
        <a:ext cx="8093921" cy="720563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586C4D-87AC-4959-8982-208073959511}">
      <dsp:nvSpPr>
        <dsp:cNvPr id="0" name=""/>
        <dsp:cNvSpPr/>
      </dsp:nvSpPr>
      <dsp:spPr>
        <a:xfrm>
          <a:off x="1239190" y="2807"/>
          <a:ext cx="3691843" cy="221510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0" kern="1200"/>
            <a:t>Las universidades ecuatorianas avanzan hacia una </a:t>
          </a:r>
          <a:r>
            <a:rPr lang="es-ES" sz="2400" b="1" kern="1200"/>
            <a:t>transformación digital sostenida</a:t>
          </a:r>
          <a:r>
            <a:rPr lang="es-ES" sz="2400" b="0" kern="1200"/>
            <a:t>.</a:t>
          </a:r>
          <a:endParaRPr lang="es-EC" sz="2400" kern="1200"/>
        </a:p>
      </dsp:txBody>
      <dsp:txXfrm>
        <a:off x="1239190" y="2807"/>
        <a:ext cx="3691843" cy="2215106"/>
      </dsp:txXfrm>
    </dsp:sp>
    <dsp:sp modelId="{E8774CF5-CC4C-4E1F-8F54-CC83251166E7}">
      <dsp:nvSpPr>
        <dsp:cNvPr id="0" name=""/>
        <dsp:cNvSpPr/>
      </dsp:nvSpPr>
      <dsp:spPr>
        <a:xfrm>
          <a:off x="5300218" y="2807"/>
          <a:ext cx="3691843" cy="2215106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0" kern="1200"/>
            <a:t>El uso de </a:t>
          </a:r>
          <a:r>
            <a:rPr lang="es-ES" sz="2400" b="1" kern="1200"/>
            <a:t>sitios web, redes sociales y analítica digital</a:t>
          </a:r>
          <a:r>
            <a:rPr lang="es-ES" sz="2400" b="0" kern="1200"/>
            <a:t> se ha convertido en un eje clave de visibilidad académica.</a:t>
          </a:r>
        </a:p>
      </dsp:txBody>
      <dsp:txXfrm>
        <a:off x="5300218" y="2807"/>
        <a:ext cx="3691843" cy="2215106"/>
      </dsp:txXfrm>
    </dsp:sp>
    <dsp:sp modelId="{13F97F78-585B-4E58-A903-F2F24195ACA8}">
      <dsp:nvSpPr>
        <dsp:cNvPr id="0" name=""/>
        <dsp:cNvSpPr/>
      </dsp:nvSpPr>
      <dsp:spPr>
        <a:xfrm>
          <a:off x="1239190" y="2587097"/>
          <a:ext cx="3691843" cy="2215106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0" kern="1200"/>
            <a:t>La </a:t>
          </a:r>
          <a:r>
            <a:rPr lang="es-ES" sz="2400" b="1" kern="1200"/>
            <a:t>Escuela Politécnica Nacional</a:t>
          </a:r>
          <a:r>
            <a:rPr lang="es-ES" sz="2400" b="0" kern="1200"/>
            <a:t> se consolida entre las instituciones con </a:t>
          </a:r>
          <a:r>
            <a:rPr lang="es-ES" sz="2400" b="1" kern="1200"/>
            <a:t>mayor relevancia digital y posicionamiento técnico</a:t>
          </a:r>
          <a:r>
            <a:rPr lang="es-ES" sz="2400" b="0" kern="1200"/>
            <a:t> del país.</a:t>
          </a:r>
        </a:p>
      </dsp:txBody>
      <dsp:txXfrm>
        <a:off x="1239190" y="2587097"/>
        <a:ext cx="3691843" cy="2215106"/>
      </dsp:txXfrm>
    </dsp:sp>
    <dsp:sp modelId="{2F65E827-1A6A-49A9-95A4-7576E2B3AA0D}">
      <dsp:nvSpPr>
        <dsp:cNvPr id="0" name=""/>
        <dsp:cNvSpPr/>
      </dsp:nvSpPr>
      <dsp:spPr>
        <a:xfrm>
          <a:off x="5300218" y="2587097"/>
          <a:ext cx="3691843" cy="2215106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1" kern="1200">
              <a:latin typeface="Arial"/>
            </a:rPr>
            <a:t>Existen </a:t>
          </a:r>
          <a:r>
            <a:rPr lang="es-ES" sz="2400" b="1" kern="1200"/>
            <a:t>brechas en accesibilidad, interacción y presencia orgánica</a:t>
          </a:r>
          <a:r>
            <a:rPr lang="es-ES" sz="2400" b="0" kern="1200"/>
            <a:t>.</a:t>
          </a:r>
        </a:p>
      </dsp:txBody>
      <dsp:txXfrm>
        <a:off x="5300218" y="2587097"/>
        <a:ext cx="3691843" cy="2215106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58D2A-41C2-496D-ACAC-021D08E4DC6C}">
      <dsp:nvSpPr>
        <dsp:cNvPr id="0" name=""/>
        <dsp:cNvSpPr/>
      </dsp:nvSpPr>
      <dsp:spPr>
        <a:xfrm>
          <a:off x="-6157022" y="-941977"/>
          <a:ext cx="7329175" cy="7329175"/>
        </a:xfrm>
        <a:prstGeom prst="blockArc">
          <a:avLst>
            <a:gd name="adj1" fmla="val 18900000"/>
            <a:gd name="adj2" fmla="val 2700000"/>
            <a:gd name="adj3" fmla="val 295"/>
          </a:avLst>
        </a:pr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E4AB61-90C4-4DC4-99F5-8F939F48EF3E}">
      <dsp:nvSpPr>
        <dsp:cNvPr id="0" name=""/>
        <dsp:cNvSpPr/>
      </dsp:nvSpPr>
      <dsp:spPr>
        <a:xfrm>
          <a:off x="512171" y="340217"/>
          <a:ext cx="8006937" cy="680870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40441" tIns="55880" rIns="55880" bIns="5588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200" kern="1200"/>
            <a:t>Las universidades ecuatorianas han fortalecido su presencia en línea</a:t>
          </a:r>
          <a:r>
            <a:rPr lang="es-EC" sz="2200" kern="1200">
              <a:latin typeface="Arial"/>
            </a:rPr>
            <a:t>, pero con fuertes variaciones</a:t>
          </a:r>
          <a:endParaRPr lang="en-US" sz="2200" kern="1200"/>
        </a:p>
      </dsp:txBody>
      <dsp:txXfrm>
        <a:off x="512171" y="340217"/>
        <a:ext cx="8006937" cy="680870"/>
      </dsp:txXfrm>
    </dsp:sp>
    <dsp:sp modelId="{89658C38-E266-4608-8736-33D2DAA5BB68}">
      <dsp:nvSpPr>
        <dsp:cNvPr id="0" name=""/>
        <dsp:cNvSpPr/>
      </dsp:nvSpPr>
      <dsp:spPr>
        <a:xfrm>
          <a:off x="86627" y="255108"/>
          <a:ext cx="851087" cy="851087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0305522-60B5-4DE7-A145-390A0B9CFEEA}">
      <dsp:nvSpPr>
        <dsp:cNvPr id="0" name=""/>
        <dsp:cNvSpPr/>
      </dsp:nvSpPr>
      <dsp:spPr>
        <a:xfrm>
          <a:off x="1000063" y="1361196"/>
          <a:ext cx="7519045" cy="680870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40441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err="1"/>
            <a:t>Existen</a:t>
          </a:r>
          <a:r>
            <a:rPr lang="en-US" sz="2200" kern="1200"/>
            <a:t> </a:t>
          </a:r>
          <a:r>
            <a:rPr lang="en-US" sz="2200" kern="1200" err="1"/>
            <a:t>grandes</a:t>
          </a:r>
          <a:r>
            <a:rPr lang="en-US" sz="2200" kern="1200"/>
            <a:t> </a:t>
          </a:r>
          <a:r>
            <a:rPr lang="en-US" sz="2200" kern="1200" err="1"/>
            <a:t>variaciones</a:t>
          </a:r>
          <a:r>
            <a:rPr lang="en-US" sz="2200" kern="1200"/>
            <a:t> </a:t>
          </a:r>
          <a:r>
            <a:rPr lang="en-US" sz="2200" kern="1200" err="1"/>
            <a:t>en</a:t>
          </a:r>
          <a:r>
            <a:rPr lang="en-US" sz="2200" kern="1200"/>
            <a:t> </a:t>
          </a:r>
          <a:r>
            <a:rPr lang="en-US" sz="2200" kern="1200" err="1"/>
            <a:t>accesibilidad</a:t>
          </a:r>
          <a:r>
            <a:rPr lang="en-US" sz="2200" kern="1200"/>
            <a:t>. La EPN (81%) </a:t>
          </a:r>
          <a:r>
            <a:rPr lang="en-US" sz="2200" kern="1200" err="1"/>
            <a:t>debe</a:t>
          </a:r>
          <a:r>
            <a:rPr lang="en-US" sz="2200" kern="1200"/>
            <a:t> </a:t>
          </a:r>
          <a:r>
            <a:rPr lang="en-US" sz="2200" kern="1200" err="1"/>
            <a:t>aún</a:t>
          </a:r>
          <a:r>
            <a:rPr lang="en-US" sz="2200" kern="1200"/>
            <a:t> </a:t>
          </a:r>
          <a:r>
            <a:rPr lang="en-US" sz="2200" kern="1200" err="1"/>
            <a:t>optimizar</a:t>
          </a:r>
          <a:r>
            <a:rPr lang="en-US" sz="2200" kern="1200"/>
            <a:t> </a:t>
          </a:r>
          <a:r>
            <a:rPr lang="en-US" sz="2200" kern="1200" err="1"/>
            <a:t>su</a:t>
          </a:r>
          <a:r>
            <a:rPr lang="en-US" sz="2200" kern="1200"/>
            <a:t> </a:t>
          </a:r>
          <a:r>
            <a:rPr lang="en-US" sz="2200" kern="1200" err="1"/>
            <a:t>interfaz</a:t>
          </a:r>
        </a:p>
      </dsp:txBody>
      <dsp:txXfrm>
        <a:off x="1000063" y="1361196"/>
        <a:ext cx="7519045" cy="680870"/>
      </dsp:txXfrm>
    </dsp:sp>
    <dsp:sp modelId="{9C86DA92-882E-4523-8748-17D010666DD2}">
      <dsp:nvSpPr>
        <dsp:cNvPr id="0" name=""/>
        <dsp:cNvSpPr/>
      </dsp:nvSpPr>
      <dsp:spPr>
        <a:xfrm>
          <a:off x="574519" y="1276087"/>
          <a:ext cx="851087" cy="851087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F43B385A-0BC0-4B5B-8393-B325BDE00E67}">
      <dsp:nvSpPr>
        <dsp:cNvPr id="0" name=""/>
        <dsp:cNvSpPr/>
      </dsp:nvSpPr>
      <dsp:spPr>
        <a:xfrm>
          <a:off x="1149806" y="2382174"/>
          <a:ext cx="7369301" cy="680870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40441" tIns="55880" rIns="55880" bIns="5588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Arial"/>
            </a:rPr>
            <a:t>La EPN es </a:t>
          </a:r>
          <a:r>
            <a:rPr lang="en-US" sz="2200" kern="1200" err="1">
              <a:latin typeface="Arial"/>
            </a:rPr>
            <a:t>reconocida</a:t>
          </a:r>
          <a:r>
            <a:rPr lang="en-US" sz="2200" kern="1200">
              <a:latin typeface="Arial"/>
            </a:rPr>
            <a:t> </a:t>
          </a:r>
          <a:r>
            <a:rPr lang="en-US" sz="2200" kern="1200" err="1">
              <a:latin typeface="Arial"/>
            </a:rPr>
            <a:t>por</a:t>
          </a:r>
          <a:r>
            <a:rPr lang="en-US" sz="2200" kern="1200">
              <a:latin typeface="Arial"/>
            </a:rPr>
            <a:t> </a:t>
          </a:r>
          <a:r>
            <a:rPr lang="en-US" sz="2200" kern="1200" err="1">
              <a:latin typeface="Arial"/>
            </a:rPr>
            <a:t>su</a:t>
          </a:r>
          <a:r>
            <a:rPr lang="en-US" sz="2200" kern="1200">
              <a:latin typeface="Arial"/>
            </a:rPr>
            <a:t> </a:t>
          </a:r>
          <a:r>
            <a:rPr lang="en-US" sz="2200" kern="1200" err="1">
              <a:latin typeface="Arial"/>
            </a:rPr>
            <a:t>marca</a:t>
          </a:r>
          <a:r>
            <a:rPr lang="en-US" sz="2200" kern="1200">
              <a:latin typeface="Arial"/>
            </a:rPr>
            <a:t> de </a:t>
          </a:r>
          <a:r>
            <a:rPr lang="en-US" sz="2200" kern="1200" err="1">
              <a:latin typeface="Arial"/>
            </a:rPr>
            <a:t>calidad</a:t>
          </a:r>
          <a:r>
            <a:rPr lang="en-US" sz="2200" kern="1200">
              <a:latin typeface="Arial"/>
            </a:rPr>
            <a:t> </a:t>
          </a:r>
          <a:r>
            <a:rPr lang="en-US" sz="2200" kern="1200" err="1">
              <a:latin typeface="Arial"/>
            </a:rPr>
            <a:t>debido</a:t>
          </a:r>
          <a:r>
            <a:rPr lang="en-US" sz="2200" kern="1200">
              <a:latin typeface="Arial"/>
            </a:rPr>
            <a:t> </a:t>
          </a:r>
          <a:r>
            <a:rPr lang="en-US" sz="2200" kern="1200" err="1">
              <a:latin typeface="Arial"/>
            </a:rPr>
            <a:t>basado</a:t>
          </a:r>
          <a:r>
            <a:rPr lang="en-US" sz="2200" kern="1200">
              <a:latin typeface="Arial"/>
            </a:rPr>
            <a:t> </a:t>
          </a:r>
          <a:r>
            <a:rPr lang="en-US" sz="2200" kern="1200" err="1">
              <a:latin typeface="Arial"/>
            </a:rPr>
            <a:t>en</a:t>
          </a:r>
          <a:r>
            <a:rPr lang="en-US" sz="2200" kern="1200">
              <a:latin typeface="Arial"/>
            </a:rPr>
            <a:t> </a:t>
          </a:r>
          <a:r>
            <a:rPr lang="en-US" sz="2200" kern="1200" err="1">
              <a:latin typeface="Arial"/>
            </a:rPr>
            <a:t>cómo</a:t>
          </a:r>
          <a:r>
            <a:rPr lang="en-US" sz="2200" kern="1200">
              <a:latin typeface="Arial"/>
            </a:rPr>
            <a:t> </a:t>
          </a:r>
          <a:r>
            <a:rPr lang="en-US" sz="2200" kern="1200" err="1">
              <a:latin typeface="Arial"/>
            </a:rPr>
            <a:t>obtiene</a:t>
          </a:r>
          <a:r>
            <a:rPr lang="en-US" sz="2200" kern="1200">
              <a:latin typeface="Arial"/>
            </a:rPr>
            <a:t> </a:t>
          </a:r>
          <a:r>
            <a:rPr lang="en-US" sz="2200" kern="1200" err="1">
              <a:latin typeface="Arial"/>
            </a:rPr>
            <a:t>su</a:t>
          </a:r>
          <a:r>
            <a:rPr lang="en-US" sz="2200" kern="1200">
              <a:latin typeface="Arial"/>
            </a:rPr>
            <a:t> </a:t>
          </a:r>
          <a:r>
            <a:rPr lang="en-US" sz="2200" kern="1200" err="1">
              <a:latin typeface="Arial"/>
            </a:rPr>
            <a:t>tráfico</a:t>
          </a:r>
          <a:endParaRPr lang="en-US" sz="2200" kern="1200" err="1"/>
        </a:p>
      </dsp:txBody>
      <dsp:txXfrm>
        <a:off x="1149806" y="2382174"/>
        <a:ext cx="7369301" cy="680870"/>
      </dsp:txXfrm>
    </dsp:sp>
    <dsp:sp modelId="{DAC9FD1A-E929-4176-8E9D-9F675EB84B77}">
      <dsp:nvSpPr>
        <dsp:cNvPr id="0" name=""/>
        <dsp:cNvSpPr/>
      </dsp:nvSpPr>
      <dsp:spPr>
        <a:xfrm>
          <a:off x="724262" y="2297066"/>
          <a:ext cx="851087" cy="851087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E4588CA9-E539-4985-94A8-94CB546708BD}">
      <dsp:nvSpPr>
        <dsp:cNvPr id="0" name=""/>
        <dsp:cNvSpPr/>
      </dsp:nvSpPr>
      <dsp:spPr>
        <a:xfrm>
          <a:off x="1000063" y="3403153"/>
          <a:ext cx="7519045" cy="680870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40441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Las </a:t>
          </a:r>
          <a:r>
            <a:rPr lang="en-US" sz="2200" kern="1200" err="1"/>
            <a:t>universidades</a:t>
          </a:r>
          <a:r>
            <a:rPr lang="en-US" sz="2200" kern="1200"/>
            <a:t> </a:t>
          </a:r>
          <a:r>
            <a:rPr lang="en-US" sz="2200" kern="1200" err="1"/>
            <a:t>migran</a:t>
          </a:r>
          <a:r>
            <a:rPr lang="en-US" sz="2200" kern="1200"/>
            <a:t> a </a:t>
          </a:r>
          <a:r>
            <a:rPr lang="en-US" sz="2200" kern="1200" err="1"/>
            <a:t>plataformas</a:t>
          </a:r>
          <a:r>
            <a:rPr lang="en-US" sz="2200" kern="1200"/>
            <a:t> </a:t>
          </a:r>
          <a:r>
            <a:rPr lang="en-US" sz="2200" kern="1200" err="1"/>
            <a:t>audiovisuales</a:t>
          </a:r>
          <a:r>
            <a:rPr lang="en-US" sz="2200" kern="1200"/>
            <a:t> (YouTube/WhatsApp)</a:t>
          </a:r>
        </a:p>
      </dsp:txBody>
      <dsp:txXfrm>
        <a:off x="1000063" y="3403153"/>
        <a:ext cx="7519045" cy="680870"/>
      </dsp:txXfrm>
    </dsp:sp>
    <dsp:sp modelId="{4E0B0FBA-F96B-496A-994C-13EB7DA6EB1B}">
      <dsp:nvSpPr>
        <dsp:cNvPr id="0" name=""/>
        <dsp:cNvSpPr/>
      </dsp:nvSpPr>
      <dsp:spPr>
        <a:xfrm>
          <a:off x="574519" y="3318044"/>
          <a:ext cx="851087" cy="851087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1D8E0879-6FCA-43A0-ABD0-E595B2ABB96B}">
      <dsp:nvSpPr>
        <dsp:cNvPr id="0" name=""/>
        <dsp:cNvSpPr/>
      </dsp:nvSpPr>
      <dsp:spPr>
        <a:xfrm>
          <a:off x="512171" y="4424132"/>
          <a:ext cx="8006937" cy="680870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6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40441" tIns="55880" rIns="55880" bIns="5588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La EPN, </a:t>
          </a:r>
          <a:r>
            <a:rPr lang="en-US" sz="2200" kern="1200">
              <a:latin typeface="Arial"/>
            </a:rPr>
            <a:t>sin </a:t>
          </a:r>
          <a:r>
            <a:rPr lang="en-US" sz="2200" kern="1200" err="1">
              <a:latin typeface="Arial"/>
            </a:rPr>
            <a:t>destacar</a:t>
          </a:r>
          <a:r>
            <a:rPr lang="en-US" sz="2200" kern="1200">
              <a:latin typeface="Arial"/>
            </a:rPr>
            <a:t> </a:t>
          </a:r>
          <a:r>
            <a:rPr lang="en-US" sz="2200" kern="1200" err="1">
              <a:latin typeface="Arial"/>
            </a:rPr>
            <a:t>en</a:t>
          </a:r>
          <a:r>
            <a:rPr lang="en-US" sz="2200" kern="1200">
              <a:latin typeface="Arial"/>
            </a:rPr>
            <a:t> </a:t>
          </a:r>
          <a:r>
            <a:rPr lang="en-US" sz="2200" kern="1200" err="1">
              <a:latin typeface="Arial"/>
            </a:rPr>
            <a:t>cantidad</a:t>
          </a:r>
          <a:r>
            <a:rPr lang="en-US" sz="2200" kern="1200">
              <a:latin typeface="Arial"/>
            </a:rPr>
            <a:t> de </a:t>
          </a:r>
          <a:r>
            <a:rPr lang="en-US" sz="2200" kern="1200" err="1">
              <a:latin typeface="Arial"/>
            </a:rPr>
            <a:t>estudiantes</a:t>
          </a:r>
          <a:r>
            <a:rPr lang="en-US" sz="2200" kern="1200"/>
            <a:t>, </a:t>
          </a:r>
          <a:r>
            <a:rPr lang="en-US" sz="2200" kern="1200" err="1"/>
            <a:t>logra</a:t>
          </a:r>
          <a:r>
            <a:rPr lang="en-US" sz="2200" kern="1200"/>
            <a:t> un </a:t>
          </a:r>
          <a:r>
            <a:rPr lang="en-US" sz="2200" kern="1200" err="1"/>
            <a:t>impacto</a:t>
          </a:r>
          <a:r>
            <a:rPr lang="en-US" sz="2200" kern="1200"/>
            <a:t> digital superior al </a:t>
          </a:r>
          <a:r>
            <a:rPr lang="en-US" sz="2200" kern="1200" err="1"/>
            <a:t>promedio</a:t>
          </a:r>
          <a:endParaRPr lang="en-US" sz="2200" kern="1200">
            <a:latin typeface="Arial"/>
          </a:endParaRPr>
        </a:p>
      </dsp:txBody>
      <dsp:txXfrm>
        <a:off x="512171" y="4424132"/>
        <a:ext cx="8006937" cy="680870"/>
      </dsp:txXfrm>
    </dsp:sp>
    <dsp:sp modelId="{5E7EEAF5-B08B-400B-A85D-6E68F4B4F834}">
      <dsp:nvSpPr>
        <dsp:cNvPr id="0" name=""/>
        <dsp:cNvSpPr/>
      </dsp:nvSpPr>
      <dsp:spPr>
        <a:xfrm>
          <a:off x="86627" y="4339023"/>
          <a:ext cx="851087" cy="851087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58D2A-41C2-496D-ACAC-021D08E4DC6C}">
      <dsp:nvSpPr>
        <dsp:cNvPr id="0" name=""/>
        <dsp:cNvSpPr/>
      </dsp:nvSpPr>
      <dsp:spPr>
        <a:xfrm>
          <a:off x="-5447628" y="-834223"/>
          <a:ext cx="6487189" cy="6487189"/>
        </a:xfrm>
        <a:prstGeom prst="blockArc">
          <a:avLst>
            <a:gd name="adj1" fmla="val 18900000"/>
            <a:gd name="adj2" fmla="val 2700000"/>
            <a:gd name="adj3" fmla="val 333"/>
          </a:avLst>
        </a:pr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FCE5EF-0B09-4F53-956C-BBCF1015CFD6}">
      <dsp:nvSpPr>
        <dsp:cNvPr id="0" name=""/>
        <dsp:cNvSpPr/>
      </dsp:nvSpPr>
      <dsp:spPr>
        <a:xfrm>
          <a:off x="668841" y="481874"/>
          <a:ext cx="7377823" cy="963748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4975" tIns="55880" rIns="55880" bIns="5588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200" kern="1200"/>
            <a:t>Con más de US$ 919 mil invertidos y 2.243 anuncios, la página de Daniel Noboa encabeza el ranking </a:t>
          </a:r>
          <a:r>
            <a:rPr lang="es-EC" sz="2200" kern="1200">
              <a:latin typeface="Arial"/>
            </a:rPr>
            <a:t>en publicidad.</a:t>
          </a:r>
          <a:endParaRPr lang="en-US" sz="2200" kern="1200"/>
        </a:p>
      </dsp:txBody>
      <dsp:txXfrm>
        <a:off x="668841" y="481874"/>
        <a:ext cx="7377823" cy="963748"/>
      </dsp:txXfrm>
    </dsp:sp>
    <dsp:sp modelId="{9753F69D-82D5-4AF4-9F82-F092FE20EF64}">
      <dsp:nvSpPr>
        <dsp:cNvPr id="0" name=""/>
        <dsp:cNvSpPr/>
      </dsp:nvSpPr>
      <dsp:spPr>
        <a:xfrm>
          <a:off x="66498" y="361405"/>
          <a:ext cx="1204685" cy="120468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FD853815-8044-4A10-9A08-2EBFC6796686}">
      <dsp:nvSpPr>
        <dsp:cNvPr id="0" name=""/>
        <dsp:cNvSpPr/>
      </dsp:nvSpPr>
      <dsp:spPr>
        <a:xfrm>
          <a:off x="1019163" y="1927496"/>
          <a:ext cx="7027501" cy="963748"/>
        </a:xfrm>
        <a:prstGeom prst="rect">
          <a:avLst/>
        </a:prstGeom>
        <a:gradFill rotWithShape="0">
          <a:gsLst>
            <a:gs pos="0">
              <a:schemeClr val="accent4">
                <a:hueOff val="-2232385"/>
                <a:satOff val="13449"/>
                <a:lumOff val="1078"/>
                <a:alphaOff val="0"/>
                <a:tint val="50000"/>
                <a:satMod val="300000"/>
              </a:schemeClr>
            </a:gs>
            <a:gs pos="35000">
              <a:schemeClr val="accent4">
                <a:hueOff val="-2232385"/>
                <a:satOff val="13449"/>
                <a:lumOff val="1078"/>
                <a:alphaOff val="0"/>
                <a:tint val="37000"/>
                <a:satMod val="300000"/>
              </a:schemeClr>
            </a:gs>
            <a:gs pos="100000">
              <a:schemeClr val="accent4">
                <a:hueOff val="-2232385"/>
                <a:satOff val="13449"/>
                <a:lumOff val="107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4975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200" kern="1200"/>
            <a:t>La Presidencia de Ecuador se posiciona en el top 10 con US$ 94 mil y más de mil anuncios. </a:t>
          </a:r>
          <a:endParaRPr lang="en-US" sz="2200" kern="1200"/>
        </a:p>
      </dsp:txBody>
      <dsp:txXfrm>
        <a:off x="1019163" y="1927496"/>
        <a:ext cx="7027501" cy="963748"/>
      </dsp:txXfrm>
    </dsp:sp>
    <dsp:sp modelId="{55E86331-473E-4CFA-8447-9E298918E344}">
      <dsp:nvSpPr>
        <dsp:cNvPr id="0" name=""/>
        <dsp:cNvSpPr/>
      </dsp:nvSpPr>
      <dsp:spPr>
        <a:xfrm>
          <a:off x="416821" y="1807028"/>
          <a:ext cx="1204685" cy="120468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hueOff val="-2232385"/>
              <a:satOff val="13449"/>
              <a:lumOff val="107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BE5BBF91-ADF2-49D2-A9AD-26807644E429}">
      <dsp:nvSpPr>
        <dsp:cNvPr id="0" name=""/>
        <dsp:cNvSpPr/>
      </dsp:nvSpPr>
      <dsp:spPr>
        <a:xfrm>
          <a:off x="668841" y="3373119"/>
          <a:ext cx="7377823" cy="963748"/>
        </a:xfrm>
        <a:prstGeom prst="rect">
          <a:avLst/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tint val="50000"/>
                <a:satMod val="300000"/>
              </a:schemeClr>
            </a:gs>
            <a:gs pos="35000">
              <a:schemeClr val="accent4">
                <a:hueOff val="-4464770"/>
                <a:satOff val="26899"/>
                <a:lumOff val="2156"/>
                <a:alphaOff val="0"/>
                <a:tint val="37000"/>
                <a:satMod val="30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4975" tIns="55880" rIns="55880" bIns="5588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200" kern="1200"/>
            <a:t>Espacios como “Te </a:t>
          </a:r>
          <a:r>
            <a:rPr lang="es-EC" sz="2200" kern="1200">
              <a:latin typeface="Arial"/>
            </a:rPr>
            <a:t>“</a:t>
          </a:r>
          <a:r>
            <a:rPr lang="es-EC" sz="2200" kern="1200"/>
            <a:t>Informados </a:t>
          </a:r>
          <a:r>
            <a:rPr lang="es-EC" sz="2200" kern="1200" err="1"/>
            <a:t>Ec</a:t>
          </a:r>
          <a:r>
            <a:rPr lang="es-EC" sz="2200" kern="1200"/>
            <a:t>”</a:t>
          </a:r>
          <a:r>
            <a:rPr lang="es-EC" sz="2200" kern="1200">
              <a:latin typeface="Arial"/>
            </a:rPr>
            <a:t> figura</a:t>
          </a:r>
          <a:r>
            <a:rPr lang="es-EC" sz="2200" kern="1200"/>
            <a:t> entre los 10 primeros, mostrando cómo actores no institucionales participan en el debate digital</a:t>
          </a:r>
          <a:r>
            <a:rPr lang="es-EC" sz="2200" kern="1200">
              <a:latin typeface="Arial"/>
            </a:rPr>
            <a:t>.</a:t>
          </a:r>
          <a:endParaRPr lang="es-EC" sz="2200" kern="1200"/>
        </a:p>
      </dsp:txBody>
      <dsp:txXfrm>
        <a:off x="668841" y="3373119"/>
        <a:ext cx="7377823" cy="963748"/>
      </dsp:txXfrm>
    </dsp:sp>
    <dsp:sp modelId="{AE3EBC51-3BD1-471E-B3E2-93635B2C0E6A}">
      <dsp:nvSpPr>
        <dsp:cNvPr id="0" name=""/>
        <dsp:cNvSpPr/>
      </dsp:nvSpPr>
      <dsp:spPr>
        <a:xfrm>
          <a:off x="66498" y="3252650"/>
          <a:ext cx="1204685" cy="120468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C2AFC5-1FC4-43C6-A2BC-44D89AA8A527}">
      <dsp:nvSpPr>
        <dsp:cNvPr id="0" name=""/>
        <dsp:cNvSpPr/>
      </dsp:nvSpPr>
      <dsp:spPr>
        <a:xfrm>
          <a:off x="1551095" y="-182366"/>
          <a:ext cx="3351069" cy="3351069"/>
        </a:xfrm>
        <a:prstGeom prst="circularArrow">
          <a:avLst>
            <a:gd name="adj1" fmla="val 5689"/>
            <a:gd name="adj2" fmla="val 340510"/>
            <a:gd name="adj3" fmla="val 12455018"/>
            <a:gd name="adj4" fmla="val 18246054"/>
            <a:gd name="adj5" fmla="val 5908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8D62E6E-D2C6-4D54-B105-A04BDA2F9FC9}">
      <dsp:nvSpPr>
        <dsp:cNvPr id="0" name=""/>
        <dsp:cNvSpPr/>
      </dsp:nvSpPr>
      <dsp:spPr>
        <a:xfrm>
          <a:off x="2056031" y="289"/>
          <a:ext cx="2341197" cy="1170598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>
              <a:latin typeface="Arial"/>
              <a:cs typeface="Arial"/>
            </a:rPr>
            <a:t>ACTUALIDAD</a:t>
          </a:r>
        </a:p>
      </dsp:txBody>
      <dsp:txXfrm>
        <a:off x="2113175" y="57433"/>
        <a:ext cx="2226909" cy="1056310"/>
      </dsp:txXfrm>
    </dsp:sp>
    <dsp:sp modelId="{D6C0C8B2-003B-4C84-84C4-2618B83B00CE}">
      <dsp:nvSpPr>
        <dsp:cNvPr id="0" name=""/>
        <dsp:cNvSpPr/>
      </dsp:nvSpPr>
      <dsp:spPr>
        <a:xfrm>
          <a:off x="3326102" y="2200116"/>
          <a:ext cx="2341197" cy="1170598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>
              <a:latin typeface="Arial"/>
              <a:cs typeface="Arial"/>
            </a:rPr>
            <a:t>APLICATIVOS</a:t>
          </a:r>
          <a:endParaRPr lang="en-US" sz="2200" kern="1200">
            <a:latin typeface="Arial"/>
            <a:cs typeface="Arial"/>
          </a:endParaRPr>
        </a:p>
      </dsp:txBody>
      <dsp:txXfrm>
        <a:off x="3383246" y="2257260"/>
        <a:ext cx="2226909" cy="1056310"/>
      </dsp:txXfrm>
    </dsp:sp>
    <dsp:sp modelId="{7508B3D0-5864-4747-A8B3-1DF8F35FF644}">
      <dsp:nvSpPr>
        <dsp:cNvPr id="0" name=""/>
        <dsp:cNvSpPr/>
      </dsp:nvSpPr>
      <dsp:spPr>
        <a:xfrm>
          <a:off x="785961" y="2200116"/>
          <a:ext cx="2341197" cy="1170598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>
              <a:latin typeface="Arial"/>
              <a:cs typeface="Arial"/>
            </a:rPr>
            <a:t>ESTADÍSTICAS</a:t>
          </a:r>
          <a:endParaRPr lang="es-EC" sz="2200" kern="1200">
            <a:latin typeface="Arial"/>
            <a:cs typeface="Arial"/>
          </a:endParaRPr>
        </a:p>
      </dsp:txBody>
      <dsp:txXfrm>
        <a:off x="843105" y="2257260"/>
        <a:ext cx="2226909" cy="1056310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58D2A-41C2-496D-ACAC-021D08E4DC6C}">
      <dsp:nvSpPr>
        <dsp:cNvPr id="0" name=""/>
        <dsp:cNvSpPr/>
      </dsp:nvSpPr>
      <dsp:spPr>
        <a:xfrm>
          <a:off x="-5495781" y="-841557"/>
          <a:ext cx="6544492" cy="6544492"/>
        </a:xfrm>
        <a:prstGeom prst="blockArc">
          <a:avLst>
            <a:gd name="adj1" fmla="val 18900000"/>
            <a:gd name="adj2" fmla="val 2700000"/>
            <a:gd name="adj3" fmla="val 330"/>
          </a:avLst>
        </a:pr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4500AD-F455-4DB6-9538-5615BEC1168F}">
      <dsp:nvSpPr>
        <dsp:cNvPr id="0" name=""/>
        <dsp:cNvSpPr/>
      </dsp:nvSpPr>
      <dsp:spPr>
        <a:xfrm>
          <a:off x="674759" y="486137"/>
          <a:ext cx="8581805" cy="97227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71744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100" kern="1200">
              <a:latin typeface="Arial"/>
              <a:cs typeface="Arial"/>
            </a:rPr>
            <a:t>Apuestas </a:t>
          </a:r>
          <a:r>
            <a:rPr lang="es-ES" sz="3100" kern="1200">
              <a:latin typeface="Arial"/>
            </a:rPr>
            <a:t>en línea en los últimos tres años.</a:t>
          </a:r>
          <a:endParaRPr lang="es-MX" sz="3100" kern="1200"/>
        </a:p>
      </dsp:txBody>
      <dsp:txXfrm>
        <a:off x="674759" y="486137"/>
        <a:ext cx="8581805" cy="972275"/>
      </dsp:txXfrm>
    </dsp:sp>
    <dsp:sp modelId="{9753F69D-82D5-4AF4-9F82-F092FE20EF64}">
      <dsp:nvSpPr>
        <dsp:cNvPr id="0" name=""/>
        <dsp:cNvSpPr/>
      </dsp:nvSpPr>
      <dsp:spPr>
        <a:xfrm>
          <a:off x="67087" y="364603"/>
          <a:ext cx="1215344" cy="1215344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3C65E507-FC15-46ED-962A-01D45E9940B5}">
      <dsp:nvSpPr>
        <dsp:cNvPr id="0" name=""/>
        <dsp:cNvSpPr/>
      </dsp:nvSpPr>
      <dsp:spPr>
        <a:xfrm>
          <a:off x="1028181" y="1944551"/>
          <a:ext cx="8228383" cy="972275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71744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100" kern="1200">
              <a:latin typeface="Arial"/>
              <a:cs typeface="Arial"/>
            </a:rPr>
            <a:t>Variaciones </a:t>
          </a:r>
          <a:r>
            <a:rPr lang="es-ES" sz="3100" kern="1200">
              <a:latin typeface="Arial"/>
            </a:rPr>
            <a:t>en búsquedas.</a:t>
          </a:r>
          <a:endParaRPr lang="es-MX" sz="3100" kern="1200"/>
        </a:p>
      </dsp:txBody>
      <dsp:txXfrm>
        <a:off x="1028181" y="1944551"/>
        <a:ext cx="8228383" cy="972275"/>
      </dsp:txXfrm>
    </dsp:sp>
    <dsp:sp modelId="{AE3EBC51-3BD1-471E-B3E2-93635B2C0E6A}">
      <dsp:nvSpPr>
        <dsp:cNvPr id="0" name=""/>
        <dsp:cNvSpPr/>
      </dsp:nvSpPr>
      <dsp:spPr>
        <a:xfrm>
          <a:off x="420509" y="1823016"/>
          <a:ext cx="1215344" cy="1215344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CB242F06-DEA5-43AC-B5EF-183004A6CCA6}">
      <dsp:nvSpPr>
        <dsp:cNvPr id="0" name=""/>
        <dsp:cNvSpPr/>
      </dsp:nvSpPr>
      <dsp:spPr>
        <a:xfrm>
          <a:off x="674759" y="3402964"/>
          <a:ext cx="8581805" cy="972275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71744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100" kern="1200">
              <a:latin typeface="Arial"/>
              <a:cs typeface="Arial"/>
            </a:rPr>
            <a:t>Aplicaciones y</a:t>
          </a:r>
          <a:r>
            <a:rPr lang="es-ES" sz="3100" kern="1200">
              <a:latin typeface="Arial"/>
            </a:rPr>
            <a:t> Videojuegos.</a:t>
          </a:r>
          <a:endParaRPr lang="es-MX" sz="3100" kern="1200"/>
        </a:p>
      </dsp:txBody>
      <dsp:txXfrm>
        <a:off x="674759" y="3402964"/>
        <a:ext cx="8581805" cy="972275"/>
      </dsp:txXfrm>
    </dsp:sp>
    <dsp:sp modelId="{5C0148BF-4680-4AC4-A4BF-CF1F54302492}">
      <dsp:nvSpPr>
        <dsp:cNvPr id="0" name=""/>
        <dsp:cNvSpPr/>
      </dsp:nvSpPr>
      <dsp:spPr>
        <a:xfrm>
          <a:off x="67087" y="3281430"/>
          <a:ext cx="1215344" cy="1215344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0AC2A8-F2FB-4867-B3C5-6656F84DA074}">
      <dsp:nvSpPr>
        <dsp:cNvPr id="0" name=""/>
        <dsp:cNvSpPr/>
      </dsp:nvSpPr>
      <dsp:spPr>
        <a:xfrm>
          <a:off x="0" y="357902"/>
          <a:ext cx="10122583" cy="123551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0" kern="1200" dirty="0">
              <a:ea typeface="+mn-ea"/>
              <a:cs typeface="+mn-cs"/>
            </a:rPr>
            <a:t>El ecosistema digital en Ecuador está marcado por una profunda desigualdad en el acceso a internet, lo que genera una división significativa entre provincias y usuarios.</a:t>
          </a:r>
          <a:endParaRPr lang="es-ES" sz="2400" b="0" kern="1200" dirty="0">
            <a:latin typeface="Arial"/>
            <a:ea typeface="+mn-ea"/>
            <a:cs typeface="+mn-cs"/>
          </a:endParaRPr>
        </a:p>
      </dsp:txBody>
      <dsp:txXfrm>
        <a:off x="60313" y="418215"/>
        <a:ext cx="10001957" cy="1114893"/>
      </dsp:txXfrm>
    </dsp:sp>
    <dsp:sp modelId="{B437BC81-DB43-4D83-81FF-212F17094952}">
      <dsp:nvSpPr>
        <dsp:cNvPr id="0" name=""/>
        <dsp:cNvSpPr/>
      </dsp:nvSpPr>
      <dsp:spPr>
        <a:xfrm>
          <a:off x="0" y="1662542"/>
          <a:ext cx="10122583" cy="1235519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>
              <a:ea typeface="+mn-ea"/>
              <a:cs typeface="+mn-cs"/>
            </a:rPr>
            <a:t>Existe una intensa lucha por captar y retener la atención de los usuarios, impulsada por el cambio constante</a:t>
          </a:r>
          <a:r>
            <a:rPr lang="es-ES" sz="2400" b="0" kern="1200">
              <a:ea typeface="+mn-ea"/>
              <a:cs typeface="+mn-cs"/>
            </a:rPr>
            <a:t> en sus preferencias de plataformas y contenidos.</a:t>
          </a:r>
        </a:p>
      </dsp:txBody>
      <dsp:txXfrm>
        <a:off x="60313" y="1722855"/>
        <a:ext cx="10001957" cy="1114893"/>
      </dsp:txXfrm>
    </dsp:sp>
    <dsp:sp modelId="{6587BEF4-B426-4F4D-B13D-480760D6F99C}">
      <dsp:nvSpPr>
        <dsp:cNvPr id="0" name=""/>
        <dsp:cNvSpPr/>
      </dsp:nvSpPr>
      <dsp:spPr>
        <a:xfrm>
          <a:off x="0" y="2967182"/>
          <a:ext cx="10122583" cy="1235519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0" kern="1200" dirty="0">
              <a:ea typeface="+mn-ea"/>
              <a:cs typeface="+mn-cs"/>
            </a:rPr>
            <a:t>El éxito digital depende de implementar estrategias sólidas de marca y SEO, que deben estar específicamente diseñadas para las dinámicas de cada sector y el comportamiento cambiante del usuario.</a:t>
          </a:r>
          <a:endParaRPr lang="es-ES" sz="2400" b="0" kern="1200" dirty="0">
            <a:latin typeface="Arial"/>
            <a:ea typeface="+mn-ea"/>
            <a:cs typeface="+mn-cs"/>
          </a:endParaRPr>
        </a:p>
      </dsp:txBody>
      <dsp:txXfrm>
        <a:off x="60313" y="3027495"/>
        <a:ext cx="10001957" cy="11148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58D2A-41C2-496D-ACAC-021D08E4DC6C}">
      <dsp:nvSpPr>
        <dsp:cNvPr id="0" name=""/>
        <dsp:cNvSpPr/>
      </dsp:nvSpPr>
      <dsp:spPr>
        <a:xfrm>
          <a:off x="-6157022" y="-941977"/>
          <a:ext cx="7329175" cy="7329175"/>
        </a:xfrm>
        <a:prstGeom prst="blockArc">
          <a:avLst>
            <a:gd name="adj1" fmla="val 18900000"/>
            <a:gd name="adj2" fmla="val 2700000"/>
            <a:gd name="adj3" fmla="val 295"/>
          </a:avLst>
        </a:pr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E4AB61-90C4-4DC4-99F5-8F939F48EF3E}">
      <dsp:nvSpPr>
        <dsp:cNvPr id="0" name=""/>
        <dsp:cNvSpPr/>
      </dsp:nvSpPr>
      <dsp:spPr>
        <a:xfrm>
          <a:off x="613452" y="418628"/>
          <a:ext cx="7905656" cy="83769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64919" tIns="50800" rIns="50800" bIns="508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000" kern="1200">
              <a:latin typeface="Arial"/>
              <a:cs typeface="Arial"/>
            </a:rPr>
            <a:t>12</a:t>
          </a:r>
          <a:r>
            <a:rPr lang="es-EC" sz="2000" kern="1200">
              <a:latin typeface="Arial"/>
            </a:rPr>
            <a:t> de las 24 provincias concentran al 91% de conexiones a internet en Ecuador</a:t>
          </a:r>
          <a:endParaRPr lang="en-US" sz="2000" kern="1200"/>
        </a:p>
      </dsp:txBody>
      <dsp:txXfrm>
        <a:off x="613452" y="418628"/>
        <a:ext cx="7905656" cy="837692"/>
      </dsp:txXfrm>
    </dsp:sp>
    <dsp:sp modelId="{89658C38-E266-4608-8736-33D2DAA5BB68}">
      <dsp:nvSpPr>
        <dsp:cNvPr id="0" name=""/>
        <dsp:cNvSpPr/>
      </dsp:nvSpPr>
      <dsp:spPr>
        <a:xfrm>
          <a:off x="89894" y="313916"/>
          <a:ext cx="1047115" cy="104711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0305522-60B5-4DE7-A145-390A0B9CFEEA}">
      <dsp:nvSpPr>
        <dsp:cNvPr id="0" name=""/>
        <dsp:cNvSpPr/>
      </dsp:nvSpPr>
      <dsp:spPr>
        <a:xfrm>
          <a:off x="1093720" y="1675385"/>
          <a:ext cx="7425387" cy="837692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64919" tIns="50800" rIns="50800" bIns="508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err="1">
              <a:latin typeface="Arial"/>
              <a:cs typeface="Arial"/>
            </a:rPr>
            <a:t>Existe</a:t>
          </a:r>
          <a:r>
            <a:rPr lang="en-US" sz="2000" kern="1200">
              <a:latin typeface="Arial"/>
              <a:cs typeface="Arial"/>
            </a:rPr>
            <a:t> un </a:t>
          </a:r>
          <a:r>
            <a:rPr lang="en-US" sz="2000" kern="1200" err="1">
              <a:latin typeface="Arial"/>
              <a:cs typeface="Arial"/>
            </a:rPr>
            <a:t>decrecimiento</a:t>
          </a:r>
          <a:r>
            <a:rPr lang="en-US" sz="2000" kern="1200">
              <a:latin typeface="Arial"/>
            </a:rPr>
            <a:t> del 5.09% de </a:t>
          </a:r>
          <a:r>
            <a:rPr lang="en-US" sz="2000" kern="1200" err="1">
              <a:latin typeface="Arial"/>
            </a:rPr>
            <a:t>acceso</a:t>
          </a:r>
          <a:r>
            <a:rPr lang="en-US" sz="2000" kern="1200">
              <a:latin typeface="Arial"/>
            </a:rPr>
            <a:t> a </a:t>
          </a:r>
          <a:r>
            <a:rPr lang="en-US" sz="2000" kern="1200" err="1">
              <a:latin typeface="Arial"/>
            </a:rPr>
            <a:t>propiedades</a:t>
          </a:r>
          <a:r>
            <a:rPr lang="en-US" sz="2000" kern="1200">
              <a:latin typeface="Arial"/>
            </a:rPr>
            <a:t> de Google entre 2022 y 2025</a:t>
          </a:r>
          <a:endParaRPr lang="en-US" sz="2000" kern="1200"/>
        </a:p>
      </dsp:txBody>
      <dsp:txXfrm>
        <a:off x="1093720" y="1675385"/>
        <a:ext cx="7425387" cy="837692"/>
      </dsp:txXfrm>
    </dsp:sp>
    <dsp:sp modelId="{9C86DA92-882E-4523-8748-17D010666DD2}">
      <dsp:nvSpPr>
        <dsp:cNvPr id="0" name=""/>
        <dsp:cNvSpPr/>
      </dsp:nvSpPr>
      <dsp:spPr>
        <a:xfrm>
          <a:off x="570162" y="1570673"/>
          <a:ext cx="1047115" cy="104711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F43B385A-0BC0-4B5B-8393-B325BDE00E67}">
      <dsp:nvSpPr>
        <dsp:cNvPr id="0" name=""/>
        <dsp:cNvSpPr/>
      </dsp:nvSpPr>
      <dsp:spPr>
        <a:xfrm>
          <a:off x="1093720" y="2932142"/>
          <a:ext cx="7425387" cy="837692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64919" tIns="50800" rIns="50800" bIns="508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Mejoró significativamente la velocidad fija, pero empeoró la móvil, reflejando una infraestructura de calidad dispar.</a:t>
          </a:r>
          <a:r>
            <a:rPr lang="en-US" sz="2000" kern="1200">
              <a:latin typeface="Arial"/>
            </a:rPr>
            <a:t> </a:t>
          </a:r>
          <a:endParaRPr lang="en-US" sz="2000" kern="1200"/>
        </a:p>
      </dsp:txBody>
      <dsp:txXfrm>
        <a:off x="1093720" y="2932142"/>
        <a:ext cx="7425387" cy="837692"/>
      </dsp:txXfrm>
    </dsp:sp>
    <dsp:sp modelId="{DAC9FD1A-E929-4176-8E9D-9F675EB84B77}">
      <dsp:nvSpPr>
        <dsp:cNvPr id="0" name=""/>
        <dsp:cNvSpPr/>
      </dsp:nvSpPr>
      <dsp:spPr>
        <a:xfrm>
          <a:off x="570162" y="2827430"/>
          <a:ext cx="1047115" cy="104711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E4588CA9-E539-4985-94A8-94CB546708BD}">
      <dsp:nvSpPr>
        <dsp:cNvPr id="0" name=""/>
        <dsp:cNvSpPr/>
      </dsp:nvSpPr>
      <dsp:spPr>
        <a:xfrm>
          <a:off x="613452" y="4188898"/>
          <a:ext cx="7905656" cy="837692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64919" tIns="50800" rIns="50800" bIns="508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err="1">
              <a:latin typeface="Arial"/>
              <a:cs typeface="Arial"/>
            </a:rPr>
            <a:t>Existe</a:t>
          </a:r>
          <a:r>
            <a:rPr lang="en-US" sz="2000" kern="1200">
              <a:latin typeface="Arial"/>
              <a:cs typeface="Arial"/>
            </a:rPr>
            <a:t> </a:t>
          </a:r>
          <a:r>
            <a:rPr lang="en-US" sz="2000" kern="1200" err="1">
              <a:latin typeface="Arial"/>
              <a:cs typeface="Arial"/>
            </a:rPr>
            <a:t>una</a:t>
          </a:r>
          <a:r>
            <a:rPr lang="en-US" sz="2000" kern="1200">
              <a:latin typeface="Arial"/>
              <a:cs typeface="Arial"/>
            </a:rPr>
            <a:t> </a:t>
          </a:r>
          <a:r>
            <a:rPr lang="en-US" sz="2000" kern="1200">
              <a:latin typeface="Arial"/>
            </a:rPr>
            <a:t>conectividad profundamente desigual en el Ecuador</a:t>
          </a:r>
          <a:endParaRPr lang="en-US" sz="2000" kern="1200"/>
        </a:p>
      </dsp:txBody>
      <dsp:txXfrm>
        <a:off x="613452" y="4188898"/>
        <a:ext cx="7905656" cy="837692"/>
      </dsp:txXfrm>
    </dsp:sp>
    <dsp:sp modelId="{4E0B0FBA-F96B-496A-994C-13EB7DA6EB1B}">
      <dsp:nvSpPr>
        <dsp:cNvPr id="0" name=""/>
        <dsp:cNvSpPr/>
      </dsp:nvSpPr>
      <dsp:spPr>
        <a:xfrm>
          <a:off x="89894" y="4084187"/>
          <a:ext cx="1047115" cy="104711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E1006D-F395-4DF2-8981-D87C6789A0B7}">
      <dsp:nvSpPr>
        <dsp:cNvPr id="0" name=""/>
        <dsp:cNvSpPr/>
      </dsp:nvSpPr>
      <dsp:spPr>
        <a:xfrm rot="16200000">
          <a:off x="-961283" y="962190"/>
          <a:ext cx="4283700" cy="2359318"/>
        </a:xfrm>
        <a:prstGeom prst="flowChartManualOperati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0650" tIns="0" rIns="118256" bIns="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900" kern="1200">
              <a:latin typeface="Arial"/>
            </a:rPr>
            <a:t>La cantidad de usuarios de TikTok incrementó considerablemente, con un total de 1.57 millones de usuarios nuevos en febrero de 2025 con respecto a febrero de 2024.</a:t>
          </a:r>
          <a:endParaRPr lang="es-EC" sz="1900" kern="1200"/>
        </a:p>
      </dsp:txBody>
      <dsp:txXfrm rot="5400000">
        <a:off x="908" y="856739"/>
        <a:ext cx="2359318" cy="2570220"/>
      </dsp:txXfrm>
    </dsp:sp>
    <dsp:sp modelId="{F25DCA1A-FA24-458F-804A-0C5CA00EB822}">
      <dsp:nvSpPr>
        <dsp:cNvPr id="0" name=""/>
        <dsp:cNvSpPr/>
      </dsp:nvSpPr>
      <dsp:spPr>
        <a:xfrm rot="16200000">
          <a:off x="1574984" y="962190"/>
          <a:ext cx="4283700" cy="2359318"/>
        </a:xfrm>
        <a:prstGeom prst="flowChartManualOperation">
          <a:avLst/>
        </a:prstGeom>
        <a:gradFill rotWithShape="0">
          <a:gsLst>
            <a:gs pos="0">
              <a:schemeClr val="accent4">
                <a:hueOff val="-2232385"/>
                <a:satOff val="13449"/>
                <a:lumOff val="1078"/>
                <a:alphaOff val="0"/>
                <a:tint val="50000"/>
                <a:satMod val="300000"/>
              </a:schemeClr>
            </a:gs>
            <a:gs pos="35000">
              <a:schemeClr val="accent4">
                <a:hueOff val="-2232385"/>
                <a:satOff val="13449"/>
                <a:lumOff val="1078"/>
                <a:alphaOff val="0"/>
                <a:tint val="37000"/>
                <a:satMod val="300000"/>
              </a:schemeClr>
            </a:gs>
            <a:gs pos="100000">
              <a:schemeClr val="accent4">
                <a:hueOff val="-2232385"/>
                <a:satOff val="13449"/>
                <a:lumOff val="107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0650" tIns="0" rIns="118256" bIns="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900" kern="1200">
              <a:latin typeface="Arial"/>
            </a:rPr>
            <a:t>Facebook decayó</a:t>
          </a:r>
          <a:r>
            <a:rPr lang="es-EC" sz="1900" kern="1200"/>
            <a:t> </a:t>
          </a:r>
          <a:r>
            <a:rPr lang="es-EC" sz="1900" kern="1200">
              <a:latin typeface="Arial"/>
            </a:rPr>
            <a:t>en comparación al año pasado, perdiendo un total de 1.8 millones de usuarios. </a:t>
          </a:r>
          <a:endParaRPr lang="en-US" sz="1900" kern="1200"/>
        </a:p>
      </dsp:txBody>
      <dsp:txXfrm rot="5400000">
        <a:off x="2537175" y="856739"/>
        <a:ext cx="2359318" cy="2570220"/>
      </dsp:txXfrm>
    </dsp:sp>
    <dsp:sp modelId="{DDB15EE3-E4C8-42D9-8274-1CA45B28EC0E}">
      <dsp:nvSpPr>
        <dsp:cNvPr id="0" name=""/>
        <dsp:cNvSpPr/>
      </dsp:nvSpPr>
      <dsp:spPr>
        <a:xfrm rot="16200000">
          <a:off x="4111252" y="962190"/>
          <a:ext cx="4283700" cy="2359318"/>
        </a:xfrm>
        <a:prstGeom prst="flowChartManualOperation">
          <a:avLst/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tint val="50000"/>
                <a:satMod val="300000"/>
              </a:schemeClr>
            </a:gs>
            <a:gs pos="35000">
              <a:schemeClr val="accent4">
                <a:hueOff val="-4464770"/>
                <a:satOff val="26899"/>
                <a:lumOff val="2156"/>
                <a:alphaOff val="0"/>
                <a:tint val="37000"/>
                <a:satMod val="30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0650" tIns="0" rIns="118256" bIns="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900" kern="1200">
              <a:latin typeface="Arial"/>
            </a:rPr>
            <a:t>Tanto Instagram como Spotify aumentaron su audiencia. Instagram creció en 300.000 usuarios, y Spotify 1.4 millones.</a:t>
          </a:r>
          <a:endParaRPr lang="es-EC" sz="1900" kern="1200"/>
        </a:p>
      </dsp:txBody>
      <dsp:txXfrm rot="5400000">
        <a:off x="5073443" y="856739"/>
        <a:ext cx="2359318" cy="257022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58D2A-41C2-496D-ACAC-021D08E4DC6C}">
      <dsp:nvSpPr>
        <dsp:cNvPr id="0" name=""/>
        <dsp:cNvSpPr/>
      </dsp:nvSpPr>
      <dsp:spPr>
        <a:xfrm>
          <a:off x="-5447628" y="-834223"/>
          <a:ext cx="6487189" cy="6487189"/>
        </a:xfrm>
        <a:prstGeom prst="blockArc">
          <a:avLst>
            <a:gd name="adj1" fmla="val 18900000"/>
            <a:gd name="adj2" fmla="val 2700000"/>
            <a:gd name="adj3" fmla="val 333"/>
          </a:avLst>
        </a:pr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FCE5EF-0B09-4F53-956C-BBCF1015CFD6}">
      <dsp:nvSpPr>
        <dsp:cNvPr id="0" name=""/>
        <dsp:cNvSpPr/>
      </dsp:nvSpPr>
      <dsp:spPr>
        <a:xfrm>
          <a:off x="668841" y="481874"/>
          <a:ext cx="7377823" cy="963748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4975" tIns="55880" rIns="55880" bIns="5588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200" kern="1200">
              <a:latin typeface="Arial"/>
            </a:rPr>
            <a:t>El</a:t>
          </a:r>
          <a:r>
            <a:rPr lang="es-EC" sz="2200" kern="1200"/>
            <a:t> 5,25 % de los usuarios de </a:t>
          </a:r>
          <a:r>
            <a:rPr lang="es-EC" sz="2200" kern="1200" err="1"/>
            <a:t>ChatGPT</a:t>
          </a:r>
          <a:r>
            <a:rPr lang="es-EC" sz="2200" kern="1200"/>
            <a:t> tiene 65 años o más, </a:t>
          </a:r>
          <a:r>
            <a:rPr lang="es-EC" sz="2200" kern="1200">
              <a:latin typeface="Arial"/>
            </a:rPr>
            <a:t>lo que muestra una</a:t>
          </a:r>
          <a:r>
            <a:rPr lang="es-EC" sz="2200" kern="1200"/>
            <a:t> brecha generacional en el uso de</a:t>
          </a:r>
          <a:r>
            <a:rPr lang="es-EC" sz="2200" kern="1200">
              <a:latin typeface="Arial"/>
            </a:rPr>
            <a:t> la</a:t>
          </a:r>
          <a:r>
            <a:rPr lang="es-EC" sz="2200" kern="1200"/>
            <a:t> </a:t>
          </a:r>
          <a:r>
            <a:rPr lang="es-EC" sz="2200" kern="1200">
              <a:latin typeface="Arial"/>
            </a:rPr>
            <a:t>IA. </a:t>
          </a:r>
          <a:endParaRPr lang="es-EC" sz="2200" kern="1200"/>
        </a:p>
      </dsp:txBody>
      <dsp:txXfrm>
        <a:off x="668841" y="481874"/>
        <a:ext cx="7377823" cy="963748"/>
      </dsp:txXfrm>
    </dsp:sp>
    <dsp:sp modelId="{9753F69D-82D5-4AF4-9F82-F092FE20EF64}">
      <dsp:nvSpPr>
        <dsp:cNvPr id="0" name=""/>
        <dsp:cNvSpPr/>
      </dsp:nvSpPr>
      <dsp:spPr>
        <a:xfrm>
          <a:off x="66498" y="361405"/>
          <a:ext cx="1204685" cy="120468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CE413ADA-C3D6-476D-8631-05389919E262}">
      <dsp:nvSpPr>
        <dsp:cNvPr id="0" name=""/>
        <dsp:cNvSpPr/>
      </dsp:nvSpPr>
      <dsp:spPr>
        <a:xfrm>
          <a:off x="1019163" y="1927496"/>
          <a:ext cx="7027501" cy="963748"/>
        </a:xfrm>
        <a:prstGeom prst="rect">
          <a:avLst/>
        </a:prstGeom>
        <a:gradFill rotWithShape="0">
          <a:gsLst>
            <a:gs pos="0">
              <a:schemeClr val="accent4">
                <a:hueOff val="-2232385"/>
                <a:satOff val="13449"/>
                <a:lumOff val="1078"/>
                <a:alphaOff val="0"/>
                <a:tint val="50000"/>
                <a:satMod val="300000"/>
              </a:schemeClr>
            </a:gs>
            <a:gs pos="35000">
              <a:schemeClr val="accent4">
                <a:hueOff val="-2232385"/>
                <a:satOff val="13449"/>
                <a:lumOff val="1078"/>
                <a:alphaOff val="0"/>
                <a:tint val="37000"/>
                <a:satMod val="300000"/>
              </a:schemeClr>
            </a:gs>
            <a:gs pos="100000">
              <a:schemeClr val="accent4">
                <a:hueOff val="-2232385"/>
                <a:satOff val="13449"/>
                <a:lumOff val="107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4975" tIns="55880" rIns="55880" bIns="5588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200" kern="1200">
              <a:latin typeface="Arial"/>
            </a:rPr>
            <a:t>El</a:t>
          </a:r>
          <a:r>
            <a:rPr lang="es-EC" sz="2200" kern="1200"/>
            <a:t> término “inteligencia artificial” cayó un 13,88 % en búsquedas </a:t>
          </a:r>
          <a:r>
            <a:rPr lang="es-EC" sz="2200" kern="1200">
              <a:latin typeface="Arial"/>
            </a:rPr>
            <a:t>al año</a:t>
          </a:r>
          <a:r>
            <a:rPr lang="es-EC" sz="2200" kern="1200"/>
            <a:t>, lo que </a:t>
          </a:r>
          <a:r>
            <a:rPr lang="es-EC" sz="2200" kern="1200">
              <a:latin typeface="Arial"/>
            </a:rPr>
            <a:t>muestra preferencial </a:t>
          </a:r>
          <a:r>
            <a:rPr lang="es-EC" sz="2200" kern="1200"/>
            <a:t>por </a:t>
          </a:r>
          <a:r>
            <a:rPr lang="es-EC" sz="2200" kern="1200">
              <a:latin typeface="Arial"/>
            </a:rPr>
            <a:t>buscar </a:t>
          </a:r>
          <a:r>
            <a:rPr lang="es-EC" sz="2200" kern="1200"/>
            <a:t>aplicaciones concretas. </a:t>
          </a:r>
          <a:endParaRPr lang="en-US" sz="2200" kern="1200"/>
        </a:p>
      </dsp:txBody>
      <dsp:txXfrm>
        <a:off x="1019163" y="1927496"/>
        <a:ext cx="7027501" cy="963748"/>
      </dsp:txXfrm>
    </dsp:sp>
    <dsp:sp modelId="{55E86331-473E-4CFA-8447-9E298918E344}">
      <dsp:nvSpPr>
        <dsp:cNvPr id="0" name=""/>
        <dsp:cNvSpPr/>
      </dsp:nvSpPr>
      <dsp:spPr>
        <a:xfrm>
          <a:off x="416821" y="1807028"/>
          <a:ext cx="1204685" cy="120468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hueOff val="-2232385"/>
              <a:satOff val="13449"/>
              <a:lumOff val="107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F0183132-F9DB-465B-82BC-DA7ECC7006EE}">
      <dsp:nvSpPr>
        <dsp:cNvPr id="0" name=""/>
        <dsp:cNvSpPr/>
      </dsp:nvSpPr>
      <dsp:spPr>
        <a:xfrm>
          <a:off x="668841" y="3373119"/>
          <a:ext cx="7377823" cy="963748"/>
        </a:xfrm>
        <a:prstGeom prst="rect">
          <a:avLst/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tint val="50000"/>
                <a:satMod val="300000"/>
              </a:schemeClr>
            </a:gs>
            <a:gs pos="35000">
              <a:schemeClr val="accent4">
                <a:hueOff val="-4464770"/>
                <a:satOff val="26899"/>
                <a:lumOff val="2156"/>
                <a:alphaOff val="0"/>
                <a:tint val="37000"/>
                <a:satMod val="30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4975" tIns="55880" rIns="55880" bIns="5588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200" kern="1200"/>
            <a:t>La búsqueda de “meta </a:t>
          </a:r>
          <a:r>
            <a:rPr lang="es-EC" sz="2200" kern="1200" err="1"/>
            <a:t>ai</a:t>
          </a:r>
          <a:r>
            <a:rPr lang="es-EC" sz="2200" kern="1200"/>
            <a:t>” aumentó 100 veces </a:t>
          </a:r>
          <a:r>
            <a:rPr lang="es-EC" sz="2200" kern="1200">
              <a:latin typeface="Arial"/>
            </a:rPr>
            <a:t>más en</a:t>
          </a:r>
          <a:r>
            <a:rPr lang="es-EC" sz="2200" kern="1200"/>
            <a:t> 2024,</a:t>
          </a:r>
          <a:r>
            <a:rPr lang="es-EC" sz="2200" kern="1200">
              <a:latin typeface="Arial"/>
            </a:rPr>
            <a:t> mostrando</a:t>
          </a:r>
          <a:r>
            <a:rPr lang="es-EC" sz="2200" kern="1200"/>
            <a:t> un interés en las </a:t>
          </a:r>
          <a:r>
            <a:rPr lang="es-EC" sz="2200" kern="1200">
              <a:latin typeface="Arial"/>
            </a:rPr>
            <a:t>herramientas</a:t>
          </a:r>
          <a:r>
            <a:rPr lang="es-EC" sz="2200" kern="1200"/>
            <a:t> </a:t>
          </a:r>
          <a:r>
            <a:rPr lang="es-EC" sz="2200" kern="1200">
              <a:latin typeface="Arial"/>
            </a:rPr>
            <a:t>creadas </a:t>
          </a:r>
          <a:r>
            <a:rPr lang="es-EC" sz="2200" kern="1200"/>
            <a:t>por Meta.</a:t>
          </a:r>
        </a:p>
      </dsp:txBody>
      <dsp:txXfrm>
        <a:off x="668841" y="3373119"/>
        <a:ext cx="7377823" cy="963748"/>
      </dsp:txXfrm>
    </dsp:sp>
    <dsp:sp modelId="{AE3EBC51-3BD1-471E-B3E2-93635B2C0E6A}">
      <dsp:nvSpPr>
        <dsp:cNvPr id="0" name=""/>
        <dsp:cNvSpPr/>
      </dsp:nvSpPr>
      <dsp:spPr>
        <a:xfrm>
          <a:off x="66498" y="3252650"/>
          <a:ext cx="1204685" cy="120468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698B31-082A-45D0-A01A-F7BD378BDEB8}">
      <dsp:nvSpPr>
        <dsp:cNvPr id="0" name=""/>
        <dsp:cNvSpPr/>
      </dsp:nvSpPr>
      <dsp:spPr>
        <a:xfrm>
          <a:off x="2582" y="1146818"/>
          <a:ext cx="2518325" cy="662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>
              <a:latin typeface="Arial"/>
            </a:rPr>
            <a:t># 15</a:t>
          </a:r>
          <a:endParaRPr lang="es-ES" sz="2300" kern="1200"/>
        </a:p>
      </dsp:txBody>
      <dsp:txXfrm>
        <a:off x="2582" y="1146818"/>
        <a:ext cx="2518325" cy="662400"/>
      </dsp:txXfrm>
    </dsp:sp>
    <dsp:sp modelId="{64615AE0-2AA5-4422-9292-D171380559F0}">
      <dsp:nvSpPr>
        <dsp:cNvPr id="0" name=""/>
        <dsp:cNvSpPr/>
      </dsp:nvSpPr>
      <dsp:spPr>
        <a:xfrm>
          <a:off x="2582" y="1809218"/>
          <a:ext cx="2518325" cy="324553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300" kern="1200"/>
            <a:t>Ecuador se</a:t>
          </a:r>
          <a:r>
            <a:rPr lang="es-ES" sz="2300" kern="1200">
              <a:latin typeface="Arial"/>
            </a:rPr>
            <a:t> está</a:t>
          </a:r>
          <a:r>
            <a:rPr lang="es-ES" sz="2300" kern="1200"/>
            <a:t> bajo el promedio de América Latina en </a:t>
          </a:r>
          <a:r>
            <a:rPr lang="es-ES" sz="2300" kern="1200">
              <a:latin typeface="Arial"/>
            </a:rPr>
            <a:t>dimensión</a:t>
          </a:r>
          <a:r>
            <a:rPr lang="es-ES" sz="2300" kern="1200"/>
            <a:t> de infraestructura, disponibilidad de datos </a:t>
          </a:r>
          <a:r>
            <a:rPr lang="es-ES" sz="2300" kern="1200">
              <a:latin typeface="Arial"/>
            </a:rPr>
            <a:t>de</a:t>
          </a:r>
          <a:r>
            <a:rPr lang="es-ES" sz="2300" kern="1200"/>
            <a:t> IA.</a:t>
          </a:r>
        </a:p>
      </dsp:txBody>
      <dsp:txXfrm>
        <a:off x="2582" y="1809218"/>
        <a:ext cx="2518325" cy="3245533"/>
      </dsp:txXfrm>
    </dsp:sp>
    <dsp:sp modelId="{F8C5E1AD-F51B-41CC-B4EB-5022C7AAEE81}">
      <dsp:nvSpPr>
        <dsp:cNvPr id="0" name=""/>
        <dsp:cNvSpPr/>
      </dsp:nvSpPr>
      <dsp:spPr>
        <a:xfrm>
          <a:off x="2873474" y="1146818"/>
          <a:ext cx="2518325" cy="662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>
              <a:latin typeface="Arial"/>
            </a:rPr>
            <a:t># 10</a:t>
          </a:r>
          <a:endParaRPr lang="es-ES" sz="2300" kern="1200"/>
        </a:p>
      </dsp:txBody>
      <dsp:txXfrm>
        <a:off x="2873474" y="1146818"/>
        <a:ext cx="2518325" cy="662400"/>
      </dsp:txXfrm>
    </dsp:sp>
    <dsp:sp modelId="{18697922-1CEC-42D6-AA01-C582EF0E505C}">
      <dsp:nvSpPr>
        <dsp:cNvPr id="0" name=""/>
        <dsp:cNvSpPr/>
      </dsp:nvSpPr>
      <dsp:spPr>
        <a:xfrm>
          <a:off x="2873474" y="1809218"/>
          <a:ext cx="2518325" cy="324553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300" kern="1200"/>
            <a:t>Ecuador se ubica bajo el promedio de América Latina en la dimensión de Investigación, Desarrollo y Adopción de IA. </a:t>
          </a:r>
        </a:p>
      </dsp:txBody>
      <dsp:txXfrm>
        <a:off x="2873474" y="1809218"/>
        <a:ext cx="2518325" cy="3245533"/>
      </dsp:txXfrm>
    </dsp:sp>
    <dsp:sp modelId="{200CE4E9-CE44-4CA7-A4F9-F385C35DB732}">
      <dsp:nvSpPr>
        <dsp:cNvPr id="0" name=""/>
        <dsp:cNvSpPr/>
      </dsp:nvSpPr>
      <dsp:spPr>
        <a:xfrm>
          <a:off x="5744365" y="1146818"/>
          <a:ext cx="2518325" cy="662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>
              <a:latin typeface="Arial"/>
            </a:rPr>
            <a:t># 13</a:t>
          </a:r>
          <a:endParaRPr lang="es-ES" sz="2300" kern="1200"/>
        </a:p>
      </dsp:txBody>
      <dsp:txXfrm>
        <a:off x="5744365" y="1146818"/>
        <a:ext cx="2518325" cy="662400"/>
      </dsp:txXfrm>
    </dsp:sp>
    <dsp:sp modelId="{1655B624-E02A-4BEB-956E-5481915D0AE6}">
      <dsp:nvSpPr>
        <dsp:cNvPr id="0" name=""/>
        <dsp:cNvSpPr/>
      </dsp:nvSpPr>
      <dsp:spPr>
        <a:xfrm>
          <a:off x="5744365" y="1809218"/>
          <a:ext cx="2518325" cy="324553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300" kern="1200"/>
            <a:t>Ecuador se ubica bajo el promedio de América Latina en la dimensión de Gobernanza de IA. </a:t>
          </a:r>
        </a:p>
      </dsp:txBody>
      <dsp:txXfrm>
        <a:off x="5744365" y="1809218"/>
        <a:ext cx="2518325" cy="324553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1997FD-C6D2-405C-894C-1ECE0A8B496B}">
      <dsp:nvSpPr>
        <dsp:cNvPr id="0" name=""/>
        <dsp:cNvSpPr/>
      </dsp:nvSpPr>
      <dsp:spPr>
        <a:xfrm rot="16200000">
          <a:off x="-961283" y="962190"/>
          <a:ext cx="4283700" cy="2359318"/>
        </a:xfrm>
        <a:prstGeom prst="flowChartManualOperati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7000" tIns="0" rIns="128116" bIns="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000" kern="1200" err="1">
              <a:latin typeface="Arial"/>
            </a:rPr>
            <a:t>WikiPedia</a:t>
          </a:r>
          <a:r>
            <a:rPr lang="es-EC" sz="2000" kern="1200">
              <a:latin typeface="Arial"/>
            </a:rPr>
            <a:t> se mantiene como el sitio web más concurrido con un total de 40.3 de visitas, superando a motores de búsqueda y redes sociales.</a:t>
          </a:r>
          <a:endParaRPr lang="es-EC" sz="2000" kern="1200"/>
        </a:p>
      </dsp:txBody>
      <dsp:txXfrm rot="5400000">
        <a:off x="908" y="856739"/>
        <a:ext cx="2359318" cy="2570220"/>
      </dsp:txXfrm>
    </dsp:sp>
    <dsp:sp modelId="{CD5CAB41-8BB7-4E4E-B60F-1E183D5152B0}">
      <dsp:nvSpPr>
        <dsp:cNvPr id="0" name=""/>
        <dsp:cNvSpPr/>
      </dsp:nvSpPr>
      <dsp:spPr>
        <a:xfrm rot="16200000">
          <a:off x="1574984" y="962190"/>
          <a:ext cx="4283700" cy="2359318"/>
        </a:xfrm>
        <a:prstGeom prst="flowChartManualOperation">
          <a:avLst/>
        </a:prstGeom>
        <a:gradFill rotWithShape="0">
          <a:gsLst>
            <a:gs pos="0">
              <a:schemeClr val="accent4">
                <a:hueOff val="-2232385"/>
                <a:satOff val="13449"/>
                <a:lumOff val="1078"/>
                <a:alphaOff val="0"/>
                <a:tint val="50000"/>
                <a:satMod val="300000"/>
              </a:schemeClr>
            </a:gs>
            <a:gs pos="35000">
              <a:schemeClr val="accent4">
                <a:hueOff val="-2232385"/>
                <a:satOff val="13449"/>
                <a:lumOff val="1078"/>
                <a:alphaOff val="0"/>
                <a:tint val="37000"/>
                <a:satMod val="300000"/>
              </a:schemeClr>
            </a:gs>
            <a:gs pos="100000">
              <a:schemeClr val="accent4">
                <a:hueOff val="-2232385"/>
                <a:satOff val="13449"/>
                <a:lumOff val="107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7000" tIns="0" rIns="128116" bIns="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000" kern="1200">
              <a:latin typeface="Arial"/>
            </a:rPr>
            <a:t>Temu es la aplicación favorita del Ecuador en los últimos tiempos, continuando en el puesto número uno en descargas. </a:t>
          </a:r>
          <a:endParaRPr lang="en-US" sz="2000" kern="1200"/>
        </a:p>
      </dsp:txBody>
      <dsp:txXfrm rot="5400000">
        <a:off x="2537175" y="856739"/>
        <a:ext cx="2359318" cy="2570220"/>
      </dsp:txXfrm>
    </dsp:sp>
    <dsp:sp modelId="{CACDD374-7D62-4A34-8EDD-DEF93EA982E6}">
      <dsp:nvSpPr>
        <dsp:cNvPr id="0" name=""/>
        <dsp:cNvSpPr/>
      </dsp:nvSpPr>
      <dsp:spPr>
        <a:xfrm rot="16200000">
          <a:off x="4111252" y="962190"/>
          <a:ext cx="4283700" cy="2359318"/>
        </a:xfrm>
        <a:prstGeom prst="flowChartManualOperation">
          <a:avLst/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tint val="50000"/>
                <a:satMod val="300000"/>
              </a:schemeClr>
            </a:gs>
            <a:gs pos="35000">
              <a:schemeClr val="accent4">
                <a:hueOff val="-4464770"/>
                <a:satOff val="26899"/>
                <a:lumOff val="2156"/>
                <a:alphaOff val="0"/>
                <a:tint val="37000"/>
                <a:satMod val="30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7000" tIns="0" rIns="128116" bIns="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000" kern="1200">
              <a:latin typeface="Arial"/>
            </a:rPr>
            <a:t>Google aumentó su tráfico en un aproximado de 95%, reflejando un crecimiento en la búsqueda de información.</a:t>
          </a:r>
          <a:endParaRPr lang="es-EC" sz="2000" kern="1200"/>
        </a:p>
      </dsp:txBody>
      <dsp:txXfrm rot="5400000">
        <a:off x="5073443" y="856739"/>
        <a:ext cx="2359318" cy="257022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58D2A-41C2-496D-ACAC-021D08E4DC6C}">
      <dsp:nvSpPr>
        <dsp:cNvPr id="0" name=""/>
        <dsp:cNvSpPr/>
      </dsp:nvSpPr>
      <dsp:spPr>
        <a:xfrm>
          <a:off x="-5447628" y="-834223"/>
          <a:ext cx="6487189" cy="6487189"/>
        </a:xfrm>
        <a:prstGeom prst="blockArc">
          <a:avLst>
            <a:gd name="adj1" fmla="val 18900000"/>
            <a:gd name="adj2" fmla="val 2700000"/>
            <a:gd name="adj3" fmla="val 333"/>
          </a:avLst>
        </a:pr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FCE5EF-0B09-4F53-956C-BBCF1015CFD6}">
      <dsp:nvSpPr>
        <dsp:cNvPr id="0" name=""/>
        <dsp:cNvSpPr/>
      </dsp:nvSpPr>
      <dsp:spPr>
        <a:xfrm>
          <a:off x="668841" y="481874"/>
          <a:ext cx="7377823" cy="96374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4975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kern="1200">
              <a:latin typeface="Arial"/>
            </a:rPr>
            <a:t>El Universo: disminución</a:t>
          </a:r>
          <a:r>
            <a:rPr lang="es-EC" sz="3100" kern="1200"/>
            <a:t> en su tráfico web </a:t>
          </a:r>
          <a:r>
            <a:rPr lang="es-EC" sz="3100" kern="1200">
              <a:latin typeface="Arial"/>
            </a:rPr>
            <a:t>(</a:t>
          </a:r>
          <a:r>
            <a:rPr lang="es-EC" sz="3100" kern="1200"/>
            <a:t>2024 y 2025</a:t>
          </a:r>
          <a:r>
            <a:rPr lang="es-EC" sz="3100" kern="1200">
              <a:latin typeface="Arial"/>
            </a:rPr>
            <a:t>).</a:t>
          </a:r>
          <a:endParaRPr lang="es-EC" sz="3100" kern="1200"/>
        </a:p>
      </dsp:txBody>
      <dsp:txXfrm>
        <a:off x="668841" y="481874"/>
        <a:ext cx="7377823" cy="963748"/>
      </dsp:txXfrm>
    </dsp:sp>
    <dsp:sp modelId="{9753F69D-82D5-4AF4-9F82-F092FE20EF64}">
      <dsp:nvSpPr>
        <dsp:cNvPr id="0" name=""/>
        <dsp:cNvSpPr/>
      </dsp:nvSpPr>
      <dsp:spPr>
        <a:xfrm>
          <a:off x="66498" y="361405"/>
          <a:ext cx="1204685" cy="120468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CE413ADA-C3D6-476D-8631-05389919E262}">
      <dsp:nvSpPr>
        <dsp:cNvPr id="0" name=""/>
        <dsp:cNvSpPr/>
      </dsp:nvSpPr>
      <dsp:spPr>
        <a:xfrm>
          <a:off x="1019163" y="1927496"/>
          <a:ext cx="7027501" cy="963748"/>
        </a:xfrm>
        <a:prstGeom prst="rect">
          <a:avLst/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tint val="50000"/>
                <a:satMod val="300000"/>
              </a:schemeClr>
            </a:gs>
            <a:gs pos="35000">
              <a:schemeClr val="accent5">
                <a:hueOff val="-4966938"/>
                <a:satOff val="19906"/>
                <a:lumOff val="4314"/>
                <a:alphaOff val="0"/>
                <a:tint val="37000"/>
                <a:satMod val="30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4975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kern="1200"/>
            <a:t>Teleamazonas </a:t>
          </a:r>
          <a:r>
            <a:rPr lang="es-EC" sz="3100" kern="1200">
              <a:latin typeface="Arial"/>
            </a:rPr>
            <a:t>con 56.64</a:t>
          </a:r>
          <a:r>
            <a:rPr lang="es-EC" sz="3100" kern="1200"/>
            <a:t> </a:t>
          </a:r>
          <a:r>
            <a:rPr lang="es-EC" sz="3100" kern="1200">
              <a:latin typeface="Arial"/>
            </a:rPr>
            <a:t>% y </a:t>
          </a:r>
          <a:r>
            <a:rPr lang="es-EC" sz="3100" kern="1200"/>
            <a:t>Extra con 22.67 %</a:t>
          </a:r>
          <a:endParaRPr lang="en-US" sz="3100" kern="1200"/>
        </a:p>
      </dsp:txBody>
      <dsp:txXfrm>
        <a:off x="1019163" y="1927496"/>
        <a:ext cx="7027501" cy="963748"/>
      </dsp:txXfrm>
    </dsp:sp>
    <dsp:sp modelId="{55E86331-473E-4CFA-8447-9E298918E344}">
      <dsp:nvSpPr>
        <dsp:cNvPr id="0" name=""/>
        <dsp:cNvSpPr/>
      </dsp:nvSpPr>
      <dsp:spPr>
        <a:xfrm>
          <a:off x="416821" y="1807028"/>
          <a:ext cx="1204685" cy="120468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-4966938"/>
              <a:satOff val="19906"/>
              <a:lumOff val="431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F0183132-F9DB-465B-82BC-DA7ECC7006EE}">
      <dsp:nvSpPr>
        <dsp:cNvPr id="0" name=""/>
        <dsp:cNvSpPr/>
      </dsp:nvSpPr>
      <dsp:spPr>
        <a:xfrm>
          <a:off x="668841" y="3373119"/>
          <a:ext cx="7377823" cy="963748"/>
        </a:xfrm>
        <a:prstGeom prst="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50000"/>
                <a:satMod val="300000"/>
              </a:schemeClr>
            </a:gs>
            <a:gs pos="35000">
              <a:schemeClr val="accent5">
                <a:hueOff val="-9933876"/>
                <a:satOff val="39811"/>
                <a:lumOff val="8628"/>
                <a:alphaOff val="0"/>
                <a:tint val="37000"/>
                <a:satMod val="30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4975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kern="1200"/>
            <a:t>58,26 % de las visitas </a:t>
          </a:r>
          <a:r>
            <a:rPr lang="es-EC" sz="3100" kern="1200">
              <a:latin typeface="Arial"/>
            </a:rPr>
            <a:t>orgánicas.</a:t>
          </a:r>
          <a:endParaRPr lang="es-EC" sz="3100" kern="1200"/>
        </a:p>
      </dsp:txBody>
      <dsp:txXfrm>
        <a:off x="668841" y="3373119"/>
        <a:ext cx="7377823" cy="963748"/>
      </dsp:txXfrm>
    </dsp:sp>
    <dsp:sp modelId="{AE3EBC51-3BD1-471E-B3E2-93635B2C0E6A}">
      <dsp:nvSpPr>
        <dsp:cNvPr id="0" name=""/>
        <dsp:cNvSpPr/>
      </dsp:nvSpPr>
      <dsp:spPr>
        <a:xfrm>
          <a:off x="66498" y="3252650"/>
          <a:ext cx="1204685" cy="120468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A6C07E-C9F7-4BA7-918F-EC8D0CFADFD6}">
      <dsp:nvSpPr>
        <dsp:cNvPr id="0" name=""/>
        <dsp:cNvSpPr/>
      </dsp:nvSpPr>
      <dsp:spPr>
        <a:xfrm>
          <a:off x="0" y="610328"/>
          <a:ext cx="8171883" cy="773954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b="1" kern="1200"/>
            <a:t>Visitas web mensuales:</a:t>
          </a:r>
          <a:r>
            <a:rPr lang="es-ES" sz="2100" kern="1200"/>
            <a:t> Miden cuántas veces los usuarios ingresan al sitio y desde dónde llegan.</a:t>
          </a:r>
          <a:endParaRPr lang="es-ES" sz="2100" kern="1200">
            <a:latin typeface="Arial"/>
            <a:cs typeface="Arial"/>
          </a:endParaRPr>
        </a:p>
      </dsp:txBody>
      <dsp:txXfrm>
        <a:off x="37781" y="648109"/>
        <a:ext cx="8096321" cy="698392"/>
      </dsp:txXfrm>
    </dsp:sp>
    <dsp:sp modelId="{14D1730E-ED2E-446C-82E0-89DFD931430E}">
      <dsp:nvSpPr>
        <dsp:cNvPr id="0" name=""/>
        <dsp:cNvSpPr/>
      </dsp:nvSpPr>
      <dsp:spPr>
        <a:xfrm>
          <a:off x="0" y="1444763"/>
          <a:ext cx="8171883" cy="773954"/>
        </a:xfrm>
        <a:prstGeom prst="roundRect">
          <a:avLst/>
        </a:prstGeom>
        <a:gradFill rotWithShape="0">
          <a:gsLst>
            <a:gs pos="0">
              <a:schemeClr val="accent4">
                <a:hueOff val="-1488257"/>
                <a:satOff val="8966"/>
                <a:lumOff val="719"/>
                <a:alphaOff val="0"/>
                <a:tint val="50000"/>
                <a:satMod val="300000"/>
              </a:schemeClr>
            </a:gs>
            <a:gs pos="35000">
              <a:schemeClr val="accent4">
                <a:hueOff val="-1488257"/>
                <a:satOff val="8966"/>
                <a:lumOff val="719"/>
                <a:alphaOff val="0"/>
                <a:tint val="37000"/>
                <a:satMod val="300000"/>
              </a:schemeClr>
            </a:gs>
            <a:gs pos="100000">
              <a:schemeClr val="accent4">
                <a:hueOff val="-1488257"/>
                <a:satOff val="8966"/>
                <a:lumOff val="719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b="1" kern="1200"/>
            <a:t>Atención captada:</a:t>
          </a:r>
          <a:r>
            <a:rPr lang="es-ES" sz="2100" kern="1200"/>
            <a:t> Tiempo que los usuarios permanecen en la página, refleja interés e interacción.</a:t>
          </a:r>
        </a:p>
      </dsp:txBody>
      <dsp:txXfrm>
        <a:off x="37781" y="1482544"/>
        <a:ext cx="8096321" cy="698392"/>
      </dsp:txXfrm>
    </dsp:sp>
    <dsp:sp modelId="{DC3AB989-FF5B-4DCD-B178-AB9AE4AA1385}">
      <dsp:nvSpPr>
        <dsp:cNvPr id="0" name=""/>
        <dsp:cNvSpPr/>
      </dsp:nvSpPr>
      <dsp:spPr>
        <a:xfrm>
          <a:off x="0" y="2279198"/>
          <a:ext cx="8171883" cy="773954"/>
        </a:xfrm>
        <a:prstGeom prst="roundRect">
          <a:avLst/>
        </a:prstGeom>
        <a:gradFill rotWithShape="0">
          <a:gsLst>
            <a:gs pos="0">
              <a:schemeClr val="accent4">
                <a:hueOff val="-2976513"/>
                <a:satOff val="17933"/>
                <a:lumOff val="1437"/>
                <a:alphaOff val="0"/>
                <a:tint val="50000"/>
                <a:satMod val="300000"/>
              </a:schemeClr>
            </a:gs>
            <a:gs pos="35000">
              <a:schemeClr val="accent4">
                <a:hueOff val="-2976513"/>
                <a:satOff val="17933"/>
                <a:lumOff val="1437"/>
                <a:alphaOff val="0"/>
                <a:tint val="37000"/>
                <a:satMod val="300000"/>
              </a:schemeClr>
            </a:gs>
            <a:gs pos="100000">
              <a:schemeClr val="accent4">
                <a:hueOff val="-2976513"/>
                <a:satOff val="17933"/>
                <a:lumOff val="1437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b="1" kern="1200"/>
            <a:t>Profundidad de navegación:</a:t>
          </a:r>
          <a:r>
            <a:rPr lang="es-ES" sz="2100" kern="1200"/>
            <a:t> Número de páginas que un usuario visita, muestra su nivel de exploración.</a:t>
          </a:r>
        </a:p>
      </dsp:txBody>
      <dsp:txXfrm>
        <a:off x="37781" y="2316979"/>
        <a:ext cx="8096321" cy="698392"/>
      </dsp:txXfrm>
    </dsp:sp>
    <dsp:sp modelId="{AF14DEFE-84B2-4A3A-9891-03FDC70865B5}">
      <dsp:nvSpPr>
        <dsp:cNvPr id="0" name=""/>
        <dsp:cNvSpPr/>
      </dsp:nvSpPr>
      <dsp:spPr>
        <a:xfrm>
          <a:off x="0" y="3113633"/>
          <a:ext cx="8171883" cy="773954"/>
        </a:xfrm>
        <a:prstGeom prst="roundRect">
          <a:avLst/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tint val="50000"/>
                <a:satMod val="300000"/>
              </a:schemeClr>
            </a:gs>
            <a:gs pos="35000">
              <a:schemeClr val="accent4">
                <a:hueOff val="-4464770"/>
                <a:satOff val="26899"/>
                <a:lumOff val="2156"/>
                <a:alphaOff val="0"/>
                <a:tint val="37000"/>
                <a:satMod val="30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b="1" kern="1200"/>
            <a:t>Tasa de rebote:</a:t>
          </a:r>
          <a:r>
            <a:rPr lang="es-ES" sz="2100" kern="1200"/>
            <a:t> Porcentaje de usuarios que se van tras ver solo la página inicial; indica posibles fallas en contenido o diseño.</a:t>
          </a:r>
        </a:p>
      </dsp:txBody>
      <dsp:txXfrm>
        <a:off x="37781" y="3151414"/>
        <a:ext cx="8096321" cy="69839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58D2A-41C2-496D-ACAC-021D08E4DC6C}">
      <dsp:nvSpPr>
        <dsp:cNvPr id="0" name=""/>
        <dsp:cNvSpPr/>
      </dsp:nvSpPr>
      <dsp:spPr>
        <a:xfrm>
          <a:off x="-5406549" y="-834223"/>
          <a:ext cx="6487189" cy="6487189"/>
        </a:xfrm>
        <a:prstGeom prst="blockArc">
          <a:avLst>
            <a:gd name="adj1" fmla="val 18900000"/>
            <a:gd name="adj2" fmla="val 2700000"/>
            <a:gd name="adj3" fmla="val 333"/>
          </a:avLst>
        </a:pr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FCE5EF-0B09-4F53-956C-BBCF1015CFD6}">
      <dsp:nvSpPr>
        <dsp:cNvPr id="0" name=""/>
        <dsp:cNvSpPr/>
      </dsp:nvSpPr>
      <dsp:spPr>
        <a:xfrm>
          <a:off x="885805" y="688405"/>
          <a:ext cx="7201939" cy="137661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92691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kern="1200">
              <a:latin typeface="Arial"/>
            </a:rPr>
            <a:t>El Universo: </a:t>
          </a:r>
          <a:r>
            <a:rPr lang="es-EC" sz="3100" kern="1200"/>
            <a:t>Se mantiene como el medio de comunicación ecuatoriano </a:t>
          </a:r>
          <a:r>
            <a:rPr lang="es-EC" sz="3100" kern="1200">
              <a:latin typeface="Arial"/>
            </a:rPr>
            <a:t>(</a:t>
          </a:r>
          <a:r>
            <a:rPr lang="es-EC" sz="3100" kern="1200"/>
            <a:t>enero de 2025</a:t>
          </a:r>
          <a:r>
            <a:rPr lang="es-EC" sz="3100" kern="1200">
              <a:latin typeface="Arial"/>
            </a:rPr>
            <a:t>).</a:t>
          </a:r>
          <a:r>
            <a:rPr lang="es-EC" sz="3100" kern="1200"/>
            <a:t> </a:t>
          </a:r>
        </a:p>
      </dsp:txBody>
      <dsp:txXfrm>
        <a:off x="885805" y="688405"/>
        <a:ext cx="7201939" cy="1376618"/>
      </dsp:txXfrm>
    </dsp:sp>
    <dsp:sp modelId="{9753F69D-82D5-4AF4-9F82-F092FE20EF64}">
      <dsp:nvSpPr>
        <dsp:cNvPr id="0" name=""/>
        <dsp:cNvSpPr/>
      </dsp:nvSpPr>
      <dsp:spPr>
        <a:xfrm>
          <a:off x="25418" y="516328"/>
          <a:ext cx="1720772" cy="172077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CE413ADA-C3D6-476D-8631-05389919E262}">
      <dsp:nvSpPr>
        <dsp:cNvPr id="0" name=""/>
        <dsp:cNvSpPr/>
      </dsp:nvSpPr>
      <dsp:spPr>
        <a:xfrm>
          <a:off x="885805" y="2753718"/>
          <a:ext cx="7201939" cy="1376618"/>
        </a:xfrm>
        <a:prstGeom prst="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50000"/>
                <a:satMod val="300000"/>
              </a:schemeClr>
            </a:gs>
            <a:gs pos="35000">
              <a:schemeClr val="accent5">
                <a:hueOff val="-9933876"/>
                <a:satOff val="39811"/>
                <a:lumOff val="8628"/>
                <a:alphaOff val="0"/>
                <a:tint val="37000"/>
                <a:satMod val="30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92691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kern="1200">
              <a:latin typeface="Arial"/>
            </a:rPr>
            <a:t>QUE! : Mayor</a:t>
          </a:r>
          <a:r>
            <a:rPr lang="es-EC" sz="3100" kern="1200"/>
            <a:t> tiempo de permanencia </a:t>
          </a:r>
          <a:r>
            <a:rPr lang="es-EC" sz="3100" kern="1200">
              <a:latin typeface="Arial"/>
            </a:rPr>
            <a:t>(</a:t>
          </a:r>
          <a:r>
            <a:rPr lang="es-EC" sz="3100" kern="1200"/>
            <a:t>enero de 2025</a:t>
          </a:r>
          <a:r>
            <a:rPr lang="es-EC" sz="3100" kern="1200">
              <a:latin typeface="Arial"/>
            </a:rPr>
            <a:t>).</a:t>
          </a:r>
          <a:endParaRPr lang="en-US" sz="3100" kern="1200"/>
        </a:p>
      </dsp:txBody>
      <dsp:txXfrm>
        <a:off x="885805" y="2753718"/>
        <a:ext cx="7201939" cy="1376618"/>
      </dsp:txXfrm>
    </dsp:sp>
    <dsp:sp modelId="{55E86331-473E-4CFA-8447-9E298918E344}">
      <dsp:nvSpPr>
        <dsp:cNvPr id="0" name=""/>
        <dsp:cNvSpPr/>
      </dsp:nvSpPr>
      <dsp:spPr>
        <a:xfrm>
          <a:off x="25418" y="2581641"/>
          <a:ext cx="1720772" cy="172077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jpeg>
</file>

<file path=ppt/media/image82.png>
</file>

<file path=ppt/media/image83.png>
</file>

<file path=ppt/media/image84.png>
</file>

<file path=ppt/media/image8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006475" y="685800"/>
            <a:ext cx="48450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3051010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Shape 43"/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50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7374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>
  <p:cSld name="Diapositiva de títul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2103958" y="4734331"/>
            <a:ext cx="7992889" cy="1484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700"/>
              </a:spcBef>
              <a:spcAft>
                <a:spcPts val="0"/>
              </a:spcAft>
              <a:buClr>
                <a:srgbClr val="0F243E"/>
              </a:buClr>
              <a:buSzPts val="3500"/>
              <a:buFont typeface="Arial"/>
              <a:buNone/>
              <a:defRPr sz="3500" b="0" i="0" u="none" strike="noStrike" cap="none">
                <a:solidFill>
                  <a:srgbClr val="0F243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520"/>
              </a:spcBef>
              <a:spcAft>
                <a:spcPts val="0"/>
              </a:spcAft>
              <a:buClr>
                <a:srgbClr val="888888"/>
              </a:buClr>
              <a:buSzPts val="2600"/>
              <a:buFont typeface="Arial"/>
              <a:buNone/>
              <a:defRPr sz="2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ftr" idx="11"/>
          </p:nvPr>
        </p:nvSpPr>
        <p:spPr>
          <a:xfrm>
            <a:off x="3544119" y="6805761"/>
            <a:ext cx="5438797" cy="402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>
  <p:cSld name="Título y objeto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>
            <a:off x="682493" y="2749110"/>
            <a:ext cx="9619774" cy="3970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5085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Char char="•"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191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93700" algn="l" rtl="0"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»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ctrTitle"/>
          </p:nvPr>
        </p:nvSpPr>
        <p:spPr>
          <a:xfrm>
            <a:off x="682493" y="1525044"/>
            <a:ext cx="9619774" cy="1065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pic>
        <p:nvPicPr>
          <p:cNvPr id="17" name="Shape 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2705" y="49210"/>
            <a:ext cx="1151624" cy="103231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" name="Shape 18"/>
          <p:cNvCxnSpPr/>
          <p:nvPr/>
        </p:nvCxnSpPr>
        <p:spPr>
          <a:xfrm>
            <a:off x="0" y="1155277"/>
            <a:ext cx="10688638" cy="0"/>
          </a:xfrm>
          <a:prstGeom prst="straightConnector1">
            <a:avLst/>
          </a:prstGeom>
          <a:noFill/>
          <a:ln w="25400" cap="flat" cmpd="sng">
            <a:solidFill>
              <a:srgbClr val="4E6128"/>
            </a:solidFill>
            <a:prstDash val="solid"/>
            <a:round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9" name="Shape 19"/>
          <p:cNvCxnSpPr/>
          <p:nvPr/>
        </p:nvCxnSpPr>
        <p:spPr>
          <a:xfrm>
            <a:off x="0" y="7031529"/>
            <a:ext cx="10688638" cy="0"/>
          </a:xfrm>
          <a:prstGeom prst="straightConnector1">
            <a:avLst/>
          </a:prstGeom>
          <a:noFill/>
          <a:ln w="9525" cap="flat" cmpd="sng">
            <a:solidFill>
              <a:srgbClr val="4E6128"/>
            </a:solidFill>
            <a:prstDash val="solid"/>
            <a:round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20" name="Shape 20"/>
          <p:cNvSpPr txBox="1">
            <a:spLocks noGrp="1"/>
          </p:cNvSpPr>
          <p:nvPr>
            <p:ph type="ftr" idx="11"/>
          </p:nvPr>
        </p:nvSpPr>
        <p:spPr>
          <a:xfrm>
            <a:off x="371705" y="7110988"/>
            <a:ext cx="5438797" cy="402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7900615" y="7089100"/>
            <a:ext cx="2494016" cy="402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550" tIns="49775" rIns="99550" bIns="497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‹Nº›</a:t>
            </a:fld>
            <a:endParaRPr/>
          </a:p>
        </p:txBody>
      </p:sp>
      <p:sp>
        <p:nvSpPr>
          <p:cNvPr id="11" name="Shape 32">
            <a:extLst>
              <a:ext uri="{FF2B5EF4-FFF2-40B4-BE49-F238E27FC236}">
                <a16:creationId xmlns:a16="http://schemas.microsoft.com/office/drawing/2014/main" id="{71D031DD-96C0-4E89-9B1D-275821C4B05C}"/>
              </a:ext>
            </a:extLst>
          </p:cNvPr>
          <p:cNvSpPr txBox="1"/>
          <p:nvPr userDrawn="1"/>
        </p:nvSpPr>
        <p:spPr>
          <a:xfrm>
            <a:off x="3800475" y="446254"/>
            <a:ext cx="6621998" cy="555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550" tIns="49775" rIns="99550" bIns="497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273326"/>
              </a:buClr>
              <a:buSzPts val="1500"/>
              <a:buFont typeface="Arial"/>
              <a:buNone/>
            </a:pPr>
            <a:r>
              <a:rPr lang="es-EC" sz="1500" b="1" i="0" u="none" strike="noStrike" cap="none">
                <a:solidFill>
                  <a:srgbClr val="273326"/>
                </a:solidFill>
                <a:latin typeface="Arial"/>
                <a:ea typeface="Arial"/>
                <a:cs typeface="Arial"/>
                <a:sym typeface="Arial"/>
              </a:rPr>
              <a:t>TEMA</a:t>
            </a: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273326"/>
              </a:buClr>
              <a:buSzPts val="1500"/>
              <a:buFont typeface="Arial"/>
              <a:buNone/>
            </a:pPr>
            <a:r>
              <a:rPr lang="es-EC" sz="1500" b="1" i="0" u="none" strike="noStrike" cap="none">
                <a:solidFill>
                  <a:srgbClr val="27332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C" sz="1500" b="0" i="0" u="none" strike="noStrike" cap="none">
                <a:solidFill>
                  <a:srgbClr val="273326"/>
                </a:solidFill>
                <a:latin typeface="Arial"/>
                <a:ea typeface="Arial"/>
                <a:cs typeface="Arial"/>
                <a:sym typeface="Arial"/>
              </a:rPr>
              <a:t>GESTIÓN DE TICS Y UNIDADES</a:t>
            </a:r>
            <a:r>
              <a:rPr lang="es-EC" sz="1500" b="0" i="0" u="none" strike="noStrike" cap="none" baseline="0">
                <a:solidFill>
                  <a:srgbClr val="273326"/>
                </a:solidFill>
                <a:latin typeface="Arial"/>
                <a:ea typeface="Arial"/>
                <a:cs typeface="Arial"/>
                <a:sym typeface="Arial"/>
              </a:rPr>
              <a:t> INFORMÁTICAS (SIC-826)</a:t>
            </a:r>
            <a:r>
              <a:rPr lang="es-EC" sz="1500" b="0" i="0" u="none" strike="noStrike" cap="none">
                <a:solidFill>
                  <a:srgbClr val="27332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">
  <p:cSld name="Diseño personalizad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/>
        </p:nvSpPr>
        <p:spPr>
          <a:xfrm>
            <a:off x="5810502" y="3860834"/>
            <a:ext cx="4739114" cy="416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550" tIns="49775" rIns="99550" bIns="497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C" sz="15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Nombre del profesor "Coloque desde pie de página"</a:t>
            </a:r>
            <a:endParaRPr/>
          </a:p>
        </p:txBody>
      </p:sp>
      <p:pic>
        <p:nvPicPr>
          <p:cNvPr id="35" name="Shape 35" descr="Carlita Gomez:Meses:2013:PowerPoint_ALarco:hoja:fis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1705" y="49210"/>
            <a:ext cx="1153624" cy="103231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" name="Shape 36"/>
          <p:cNvCxnSpPr/>
          <p:nvPr/>
        </p:nvCxnSpPr>
        <p:spPr>
          <a:xfrm>
            <a:off x="0" y="1155277"/>
            <a:ext cx="10688638" cy="0"/>
          </a:xfrm>
          <a:prstGeom prst="straightConnector1">
            <a:avLst/>
          </a:prstGeom>
          <a:noFill/>
          <a:ln w="25400" cap="flat" cmpd="sng">
            <a:solidFill>
              <a:srgbClr val="4E6128"/>
            </a:solidFill>
            <a:prstDash val="solid"/>
            <a:round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37" name="Shape 37"/>
          <p:cNvCxnSpPr/>
          <p:nvPr/>
        </p:nvCxnSpPr>
        <p:spPr>
          <a:xfrm>
            <a:off x="0" y="7031529"/>
            <a:ext cx="10688638" cy="0"/>
          </a:xfrm>
          <a:prstGeom prst="straightConnector1">
            <a:avLst/>
          </a:prstGeom>
          <a:noFill/>
          <a:ln w="9525" cap="flat" cmpd="sng">
            <a:solidFill>
              <a:srgbClr val="4E6128"/>
            </a:solidFill>
            <a:prstDash val="solid"/>
            <a:round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371705" y="7110988"/>
            <a:ext cx="5438797" cy="402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7900615" y="7089100"/>
            <a:ext cx="2494016" cy="402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550" tIns="49775" rIns="99550" bIns="497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‹Nº›</a:t>
            </a:fld>
            <a:endParaRPr/>
          </a:p>
        </p:txBody>
      </p:sp>
      <p:sp>
        <p:nvSpPr>
          <p:cNvPr id="10" name="Shape 32">
            <a:extLst>
              <a:ext uri="{FF2B5EF4-FFF2-40B4-BE49-F238E27FC236}">
                <a16:creationId xmlns:a16="http://schemas.microsoft.com/office/drawing/2014/main" id="{CE1278D9-A279-41B5-8912-0B9E1951AEC9}"/>
              </a:ext>
            </a:extLst>
          </p:cNvPr>
          <p:cNvSpPr txBox="1"/>
          <p:nvPr userDrawn="1"/>
        </p:nvSpPr>
        <p:spPr>
          <a:xfrm>
            <a:off x="3800475" y="446254"/>
            <a:ext cx="6621998" cy="555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550" tIns="49775" rIns="99550" bIns="497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273326"/>
              </a:buClr>
              <a:buSzPts val="1500"/>
              <a:buFont typeface="Arial"/>
              <a:buNone/>
            </a:pPr>
            <a:r>
              <a:rPr lang="es-EC" sz="1500" b="1" i="0" u="none" strike="noStrike" cap="none">
                <a:solidFill>
                  <a:srgbClr val="273326"/>
                </a:solidFill>
                <a:latin typeface="Arial"/>
                <a:ea typeface="Arial"/>
                <a:cs typeface="Arial"/>
                <a:sym typeface="Arial"/>
              </a:rPr>
              <a:t>PLAN DE RECUPERACIÓN DE DESASTRES (DRP)</a:t>
            </a: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273326"/>
              </a:buClr>
              <a:buSzPts val="1500"/>
              <a:buFont typeface="Arial"/>
              <a:buNone/>
            </a:pPr>
            <a:r>
              <a:rPr lang="es-EC" sz="1500" b="1" i="0" u="none" strike="noStrike" cap="none">
                <a:solidFill>
                  <a:srgbClr val="27332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C" sz="1500" b="0" i="0" u="none" strike="noStrike" cap="none">
                <a:solidFill>
                  <a:srgbClr val="273326"/>
                </a:solidFill>
                <a:latin typeface="Arial"/>
                <a:ea typeface="Arial"/>
                <a:cs typeface="Arial"/>
                <a:sym typeface="Arial"/>
              </a:rPr>
              <a:t>CISM 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Encabezado de secció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844329" y="4859833"/>
            <a:ext cx="9085342" cy="1502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844329" y="3205459"/>
            <a:ext cx="9085342" cy="1654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40"/>
              </a:spcBef>
              <a:spcAft>
                <a:spcPts val="0"/>
              </a:spcAft>
              <a:buClr>
                <a:srgbClr val="888888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/>
          <p:nvPr/>
        </p:nvSpPr>
        <p:spPr>
          <a:xfrm>
            <a:off x="5810502" y="3860834"/>
            <a:ext cx="4739114" cy="416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550" tIns="49775" rIns="99550" bIns="497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C" sz="15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Nombre del profesor "Coloque desde pie de página"</a:t>
            </a:r>
            <a:endParaRPr/>
          </a:p>
        </p:txBody>
      </p:sp>
      <p:pic>
        <p:nvPicPr>
          <p:cNvPr id="27" name="Shape 27" descr="Carlita Gomez:Meses:2013:PowerPoint_ALarco:hoja:fis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1705" y="49210"/>
            <a:ext cx="1153624" cy="103231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" name="Shape 28"/>
          <p:cNvCxnSpPr/>
          <p:nvPr/>
        </p:nvCxnSpPr>
        <p:spPr>
          <a:xfrm>
            <a:off x="0" y="1155277"/>
            <a:ext cx="10688638" cy="0"/>
          </a:xfrm>
          <a:prstGeom prst="straightConnector1">
            <a:avLst/>
          </a:prstGeom>
          <a:noFill/>
          <a:ln w="25400" cap="flat" cmpd="sng">
            <a:solidFill>
              <a:srgbClr val="4E6128"/>
            </a:solidFill>
            <a:prstDash val="solid"/>
            <a:round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29" name="Shape 29"/>
          <p:cNvCxnSpPr/>
          <p:nvPr/>
        </p:nvCxnSpPr>
        <p:spPr>
          <a:xfrm>
            <a:off x="0" y="7031529"/>
            <a:ext cx="10688638" cy="0"/>
          </a:xfrm>
          <a:prstGeom prst="straightConnector1">
            <a:avLst/>
          </a:prstGeom>
          <a:noFill/>
          <a:ln w="9525" cap="flat" cmpd="sng">
            <a:solidFill>
              <a:srgbClr val="4E6128"/>
            </a:solidFill>
            <a:prstDash val="solid"/>
            <a:round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30" name="Shape 30"/>
          <p:cNvSpPr txBox="1">
            <a:spLocks noGrp="1"/>
          </p:cNvSpPr>
          <p:nvPr>
            <p:ph type="ftr" idx="11"/>
          </p:nvPr>
        </p:nvSpPr>
        <p:spPr>
          <a:xfrm>
            <a:off x="371705" y="7110988"/>
            <a:ext cx="5438797" cy="402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7900615" y="7089100"/>
            <a:ext cx="2494016" cy="402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550" tIns="49775" rIns="99550" bIns="497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‹Nº›</a:t>
            </a:fld>
            <a:endParaRPr/>
          </a:p>
        </p:txBody>
      </p:sp>
      <p:sp>
        <p:nvSpPr>
          <p:cNvPr id="11" name="Shape 32">
            <a:extLst>
              <a:ext uri="{FF2B5EF4-FFF2-40B4-BE49-F238E27FC236}">
                <a16:creationId xmlns:a16="http://schemas.microsoft.com/office/drawing/2014/main" id="{CD12E819-8273-4635-A4FE-3DA1A25C60F3}"/>
              </a:ext>
            </a:extLst>
          </p:cNvPr>
          <p:cNvSpPr txBox="1"/>
          <p:nvPr userDrawn="1"/>
        </p:nvSpPr>
        <p:spPr>
          <a:xfrm>
            <a:off x="3800475" y="446254"/>
            <a:ext cx="6621998" cy="555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550" tIns="49775" rIns="99550" bIns="497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273326"/>
              </a:buClr>
              <a:buSzPts val="1500"/>
              <a:buFont typeface="Arial"/>
              <a:buNone/>
            </a:pPr>
            <a:r>
              <a:rPr lang="es-EC" sz="1500" b="1" i="0" u="none" strike="noStrike" cap="none">
                <a:solidFill>
                  <a:srgbClr val="273326"/>
                </a:solidFill>
                <a:latin typeface="Arial"/>
                <a:ea typeface="Arial"/>
                <a:cs typeface="Arial"/>
                <a:sym typeface="Arial"/>
              </a:rPr>
              <a:t>PLAN DE RECUPERACIÓN DE DESASTRES (DRP)</a:t>
            </a: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273326"/>
              </a:buClr>
              <a:buSzPts val="1500"/>
              <a:buFont typeface="Arial"/>
              <a:buNone/>
            </a:pPr>
            <a:r>
              <a:rPr lang="es-EC" sz="1500" b="1" i="0" u="none" strike="noStrike" cap="none">
                <a:solidFill>
                  <a:srgbClr val="27332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C" sz="1500" b="0" i="0" u="none" strike="noStrike" cap="none">
                <a:solidFill>
                  <a:srgbClr val="273326"/>
                </a:solidFill>
                <a:latin typeface="Arial"/>
                <a:ea typeface="Arial"/>
                <a:cs typeface="Arial"/>
                <a:sym typeface="Arial"/>
              </a:rPr>
              <a:t>CISM </a:t>
            </a:r>
          </a:p>
        </p:txBody>
      </p:sp>
    </p:spTree>
    <p:extLst>
      <p:ext uri="{BB962C8B-B14F-4D97-AF65-F5344CB8AC3E}">
        <p14:creationId xmlns:p14="http://schemas.microsoft.com/office/powerpoint/2010/main" val="617963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7" Type="http://schemas.openxmlformats.org/officeDocument/2006/relationships/image" Target="../media/image64.png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8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jpe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.xml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.xml"/><Relationship Id="rId5" Type="http://schemas.openxmlformats.org/officeDocument/2006/relationships/diagramColors" Target="../diagrams/colors18.xml"/><Relationship Id="rId4" Type="http://schemas.openxmlformats.org/officeDocument/2006/relationships/diagramQuickStyle" Target="../diagrams/quickStyle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subTitle" idx="1"/>
          </p:nvPr>
        </p:nvSpPr>
        <p:spPr>
          <a:xfrm>
            <a:off x="1108953" y="3658903"/>
            <a:ext cx="9579685" cy="1626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550" tIns="49775" rIns="99550" bIns="4977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s-EC" b="1"/>
              <a:t>ECUADOR: ESTADO DIGITAL </a:t>
            </a:r>
            <a:endParaRPr lang="es-ES"/>
          </a:p>
          <a:p>
            <a:pPr>
              <a:spcBef>
                <a:spcPts val="0"/>
              </a:spcBef>
            </a:pPr>
            <a:r>
              <a:rPr lang="es-EC" b="1"/>
              <a:t> ABRIL 2025</a:t>
            </a:r>
            <a:endParaRPr lang="es-EC"/>
          </a:p>
        </p:txBody>
      </p:sp>
      <p:sp>
        <p:nvSpPr>
          <p:cNvPr id="46" name="Shape 46"/>
          <p:cNvSpPr txBox="1">
            <a:spLocks noGrp="1"/>
          </p:cNvSpPr>
          <p:nvPr>
            <p:ph type="ftr" idx="11"/>
          </p:nvPr>
        </p:nvSpPr>
        <p:spPr>
          <a:xfrm>
            <a:off x="3179396" y="5497635"/>
            <a:ext cx="5438797" cy="1626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550" tIns="49775" rIns="99550" bIns="49775" anchor="ctr" anchorCtr="0">
            <a:noAutofit/>
          </a:bodyPr>
          <a:lstStyle/>
          <a:p>
            <a:pPr lvl="0"/>
            <a:r>
              <a:rPr lang="es-PE"/>
              <a:t>Equipo #3:  </a:t>
            </a:r>
          </a:p>
          <a:p>
            <a:pPr lvl="0"/>
            <a:endParaRPr lang="es-PE"/>
          </a:p>
          <a:p>
            <a:pPr lvl="0"/>
            <a:r>
              <a:rPr lang="es-PE"/>
              <a:t>Felipe Merino</a:t>
            </a:r>
          </a:p>
          <a:p>
            <a:pPr lvl="0"/>
            <a:r>
              <a:rPr lang="es-PE" err="1"/>
              <a:t>Aidan</a:t>
            </a:r>
            <a:r>
              <a:rPr lang="es-PE"/>
              <a:t> Carrasco </a:t>
            </a:r>
          </a:p>
          <a:p>
            <a:pPr lvl="0"/>
            <a:r>
              <a:rPr lang="es-PE" err="1"/>
              <a:t>Zenán</a:t>
            </a:r>
            <a:r>
              <a:rPr lang="es-PE"/>
              <a:t> Fernández</a:t>
            </a:r>
          </a:p>
          <a:p>
            <a:pPr lvl="0"/>
            <a:r>
              <a:rPr lang="es-PE" err="1"/>
              <a:t>Josue</a:t>
            </a:r>
            <a:r>
              <a:rPr lang="es-PE"/>
              <a:t> Palma</a:t>
            </a:r>
          </a:p>
          <a:p>
            <a:pPr lvl="0"/>
            <a:r>
              <a:rPr lang="es-PE"/>
              <a:t>Mathew Verdezoto</a:t>
            </a:r>
          </a:p>
          <a:p>
            <a:pPr lvl="0"/>
            <a:endParaRPr lang="es-PE"/>
          </a:p>
          <a:p>
            <a:pPr lvl="0"/>
            <a:r>
              <a:rPr lang="es-PE"/>
              <a:t>Profesor: Ing. Juan Herrera</a:t>
            </a:r>
          </a:p>
          <a:p>
            <a:pPr lvl="0"/>
            <a:r>
              <a:rPr lang="es-PE"/>
              <a:t>Fecha: 08/10/2025</a:t>
            </a:r>
          </a:p>
        </p:txBody>
      </p:sp>
    </p:spTree>
    <p:extLst>
      <p:ext uri="{BB962C8B-B14F-4D97-AF65-F5344CB8AC3E}">
        <p14:creationId xmlns:p14="http://schemas.microsoft.com/office/powerpoint/2010/main" val="36776538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FB8DDB-AA49-B3B5-ADB3-3B608304C4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33C26CA-6085-D4B3-AA6D-31F1B0D4915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10</a:t>
            </a:fld>
            <a:endParaRPr lang="es-EC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2C93A2C-A0F5-59CD-EF38-C36A5E4F2990}"/>
              </a:ext>
            </a:extLst>
          </p:cNvPr>
          <p:cNvSpPr txBox="1"/>
          <p:nvPr/>
        </p:nvSpPr>
        <p:spPr>
          <a:xfrm>
            <a:off x="283441" y="1296165"/>
            <a:ext cx="10118417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/>
              <a:t>CRECIMIENTO DE USUARIOS DE REDES SOCIALES</a:t>
            </a:r>
          </a:p>
          <a:p>
            <a:pPr algn="ctr"/>
            <a:r>
              <a:rPr lang="en-US" sz="2800" b="1"/>
              <a:t>SEPTIEMBRE 2024 VS FEBRERO 2025</a:t>
            </a:r>
          </a:p>
        </p:txBody>
      </p:sp>
      <p:sp>
        <p:nvSpPr>
          <p:cNvPr id="738" name="CuadroTexto 5">
            <a:extLst>
              <a:ext uri="{FF2B5EF4-FFF2-40B4-BE49-F238E27FC236}">
                <a16:creationId xmlns:a16="http://schemas.microsoft.com/office/drawing/2014/main" id="{FF5E624D-1ED5-B0ED-86A9-2982EB64DA53}"/>
              </a:ext>
            </a:extLst>
          </p:cNvPr>
          <p:cNvSpPr txBox="1"/>
          <p:nvPr/>
        </p:nvSpPr>
        <p:spPr>
          <a:xfrm>
            <a:off x="3252935" y="431339"/>
            <a:ext cx="7289798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3200" b="1">
                <a:solidFill>
                  <a:srgbClr val="446E42"/>
                </a:solidFill>
              </a:rPr>
              <a:t>Perfil de usuarios de redes sociales</a:t>
            </a:r>
          </a:p>
        </p:txBody>
      </p:sp>
      <p:pic>
        <p:nvPicPr>
          <p:cNvPr id="11" name="Picture 10" descr="A table with numbers and text&#10;&#10;AI-generated content may be incorrect.">
            <a:extLst>
              <a:ext uri="{FF2B5EF4-FFF2-40B4-BE49-F238E27FC236}">
                <a16:creationId xmlns:a16="http://schemas.microsoft.com/office/drawing/2014/main" id="{D140B612-C3B8-D5A3-E546-985B4C758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465" y="2775113"/>
            <a:ext cx="5645768" cy="3791408"/>
          </a:xfrm>
          <a:prstGeom prst="rect">
            <a:avLst/>
          </a:prstGeom>
        </p:spPr>
      </p:pic>
      <p:pic>
        <p:nvPicPr>
          <p:cNvPr id="12" name="Picture 11" descr="A table with text on it&#10;&#10;AI-generated content may be incorrect.">
            <a:extLst>
              <a:ext uri="{FF2B5EF4-FFF2-40B4-BE49-F238E27FC236}">
                <a16:creationId xmlns:a16="http://schemas.microsoft.com/office/drawing/2014/main" id="{13599001-9EE4-9F3F-A384-6B02D41DA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3862" y="2777985"/>
            <a:ext cx="3910894" cy="3809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421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E9D83C-E29D-DB91-1992-AEC830D199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1C71AF3-3EA5-3A13-0579-6A4981E7A9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11</a:t>
            </a:fld>
            <a:endParaRPr lang="es-EC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F6A2A35-B1F1-A566-3DF4-3208BABC2115}"/>
              </a:ext>
            </a:extLst>
          </p:cNvPr>
          <p:cNvSpPr txBox="1"/>
          <p:nvPr/>
        </p:nvSpPr>
        <p:spPr>
          <a:xfrm>
            <a:off x="283441" y="1296165"/>
            <a:ext cx="10118417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/>
              <a:t>RANGO DE EDADES DE USUARIOS DE TIKTOK</a:t>
            </a:r>
          </a:p>
          <a:p>
            <a:pPr algn="ctr"/>
            <a:r>
              <a:rPr lang="en-US" sz="2800" b="1"/>
              <a:t>FEBRERO 2024 VS FEBRERO 2025</a:t>
            </a:r>
          </a:p>
        </p:txBody>
      </p:sp>
      <p:sp>
        <p:nvSpPr>
          <p:cNvPr id="738" name="CuadroTexto 5">
            <a:extLst>
              <a:ext uri="{FF2B5EF4-FFF2-40B4-BE49-F238E27FC236}">
                <a16:creationId xmlns:a16="http://schemas.microsoft.com/office/drawing/2014/main" id="{CD9610E0-8F28-524E-1F4B-BBEA61B25C40}"/>
              </a:ext>
            </a:extLst>
          </p:cNvPr>
          <p:cNvSpPr txBox="1"/>
          <p:nvPr/>
        </p:nvSpPr>
        <p:spPr>
          <a:xfrm>
            <a:off x="3252935" y="431339"/>
            <a:ext cx="7289798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3200" b="1">
                <a:solidFill>
                  <a:srgbClr val="446E42"/>
                </a:solidFill>
              </a:rPr>
              <a:t>Perfil de usuarios de redes sociales</a:t>
            </a:r>
          </a:p>
        </p:txBody>
      </p:sp>
      <p:pic>
        <p:nvPicPr>
          <p:cNvPr id="2" name="Picture 1" descr="A table with numbers and text&#10;&#10;AI-generated content may be incorrect.">
            <a:extLst>
              <a:ext uri="{FF2B5EF4-FFF2-40B4-BE49-F238E27FC236}">
                <a16:creationId xmlns:a16="http://schemas.microsoft.com/office/drawing/2014/main" id="{4C9AC5E6-1C84-6CC4-2A3E-E1A3EB8E1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6947" y="2687406"/>
            <a:ext cx="7346416" cy="3543300"/>
          </a:xfrm>
          <a:prstGeom prst="rect">
            <a:avLst/>
          </a:prstGeom>
        </p:spPr>
      </p:pic>
      <p:pic>
        <p:nvPicPr>
          <p:cNvPr id="3" name="Picture 2" descr="logotipo de tiktok png, icono de tikok png transparente, logotipo de la  aplicación de tikok png 18930574 PNG">
            <a:extLst>
              <a:ext uri="{FF2B5EF4-FFF2-40B4-BE49-F238E27FC236}">
                <a16:creationId xmlns:a16="http://schemas.microsoft.com/office/drawing/2014/main" id="{0D158F21-3D44-809E-C41B-D97C416AF1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0322" y="3087456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40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05BA6B-E8E3-50FB-80FB-3BCFD4031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6E2CCC5-911C-CEFD-8285-CBC6BD9C65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12</a:t>
            </a:fld>
            <a:endParaRPr lang="es-EC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6814B46-4CA2-A74A-811F-C6C5EE50D0EB}"/>
              </a:ext>
            </a:extLst>
          </p:cNvPr>
          <p:cNvSpPr txBox="1"/>
          <p:nvPr/>
        </p:nvSpPr>
        <p:spPr>
          <a:xfrm>
            <a:off x="283441" y="1296165"/>
            <a:ext cx="10118417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/>
              <a:t>CANTIDAD DE USUARIOS DE TIKTOK POR PROVINCIA</a:t>
            </a:r>
          </a:p>
          <a:p>
            <a:pPr algn="ctr"/>
            <a:r>
              <a:rPr lang="en-US" sz="2800" b="1"/>
              <a:t>FEBRERO 2025</a:t>
            </a:r>
          </a:p>
        </p:txBody>
      </p:sp>
      <p:sp>
        <p:nvSpPr>
          <p:cNvPr id="738" name="CuadroTexto 5">
            <a:extLst>
              <a:ext uri="{FF2B5EF4-FFF2-40B4-BE49-F238E27FC236}">
                <a16:creationId xmlns:a16="http://schemas.microsoft.com/office/drawing/2014/main" id="{40E7633C-4713-8217-E2C9-8D503A7FD840}"/>
              </a:ext>
            </a:extLst>
          </p:cNvPr>
          <p:cNvSpPr txBox="1"/>
          <p:nvPr/>
        </p:nvSpPr>
        <p:spPr>
          <a:xfrm>
            <a:off x="3252935" y="431339"/>
            <a:ext cx="7289798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3200" b="1">
                <a:solidFill>
                  <a:srgbClr val="446E42"/>
                </a:solidFill>
              </a:rPr>
              <a:t>Perfil de usuarios de redes sociales</a:t>
            </a:r>
          </a:p>
        </p:txBody>
      </p:sp>
      <p:pic>
        <p:nvPicPr>
          <p:cNvPr id="3" name="Picture 2" descr="logotipo de tiktok png, icono de tikok png transparente, logotipo de la  aplicación de tikok png 18930574 PNG">
            <a:extLst>
              <a:ext uri="{FF2B5EF4-FFF2-40B4-BE49-F238E27FC236}">
                <a16:creationId xmlns:a16="http://schemas.microsoft.com/office/drawing/2014/main" id="{5D4184FD-D632-255A-30E8-CD5644512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7349" y="5900391"/>
            <a:ext cx="1274441" cy="1188686"/>
          </a:xfrm>
          <a:prstGeom prst="rect">
            <a:avLst/>
          </a:prstGeom>
        </p:spPr>
      </p:pic>
      <p:pic>
        <p:nvPicPr>
          <p:cNvPr id="6" name="Picture 5" descr="A table with numbers and percentages&#10;&#10;AI-generated content may be incorrect.">
            <a:extLst>
              <a:ext uri="{FF2B5EF4-FFF2-40B4-BE49-F238E27FC236}">
                <a16:creationId xmlns:a16="http://schemas.microsoft.com/office/drawing/2014/main" id="{A0D88C9B-C30F-12C7-3555-126A6C2E39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353" y="2408473"/>
            <a:ext cx="4288021" cy="3486150"/>
          </a:xfrm>
          <a:prstGeom prst="rect">
            <a:avLst/>
          </a:prstGeom>
        </p:spPr>
      </p:pic>
      <p:pic>
        <p:nvPicPr>
          <p:cNvPr id="7" name="Picture 6" descr="A table with numbers and text&#10;&#10;AI-generated content may be incorrect.">
            <a:extLst>
              <a:ext uri="{FF2B5EF4-FFF2-40B4-BE49-F238E27FC236}">
                <a16:creationId xmlns:a16="http://schemas.microsoft.com/office/drawing/2014/main" id="{23E6D90C-156B-FDF3-1B3B-595730EF85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6016" y="2409747"/>
            <a:ext cx="4307079" cy="382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3966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CA108C-BA98-CBF1-AB0A-37655A090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56CB94-A73F-17D9-3F9F-9798AE53C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3337192"/>
            <a:ext cx="9085342" cy="888465"/>
          </a:xfrm>
        </p:spPr>
        <p:txBody>
          <a:bodyPr/>
          <a:lstStyle/>
          <a:p>
            <a:pPr algn="ctr"/>
            <a:r>
              <a:rPr lang="es-EC"/>
              <a:t>Cap.3: Inteligencia Artificial</a:t>
            </a:r>
            <a:br>
              <a:rPr lang="es-EC"/>
            </a:br>
            <a:endParaRPr lang="es-EC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FA6C2DE-D492-D712-898D-93991FFB5E9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13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6203875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BA44A1-92B7-0DFE-065B-3F959E97C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851CAD7-145F-93C7-9CD5-BCEC395A4A8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14</a:t>
            </a:fld>
            <a:endParaRPr lang="es-EC"/>
          </a:p>
        </p:txBody>
      </p:sp>
      <p:pic>
        <p:nvPicPr>
          <p:cNvPr id="3" name="Imagen 2" descr="Diagrama, Diagrama de Venn&#10;&#10;El contenido generado por IA puede ser incorrecto.">
            <a:extLst>
              <a:ext uri="{FF2B5EF4-FFF2-40B4-BE49-F238E27FC236}">
                <a16:creationId xmlns:a16="http://schemas.microsoft.com/office/drawing/2014/main" id="{CD466281-CEDC-8543-9F20-80D8278E473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719" b="307"/>
          <a:stretch>
            <a:fillRect/>
          </a:stretch>
        </p:blipFill>
        <p:spPr>
          <a:xfrm>
            <a:off x="-5428" y="2689383"/>
            <a:ext cx="2566752" cy="2578923"/>
          </a:xfrm>
          <a:prstGeom prst="rect">
            <a:avLst/>
          </a:prstGeom>
        </p:spPr>
      </p:pic>
      <p:graphicFrame>
        <p:nvGraphicFramePr>
          <p:cNvPr id="493" name="Diagrama 492">
            <a:extLst>
              <a:ext uri="{FF2B5EF4-FFF2-40B4-BE49-F238E27FC236}">
                <a16:creationId xmlns:a16="http://schemas.microsoft.com/office/drawing/2014/main" id="{14AA03AD-0410-B716-86B5-7EC8A91B1FEF}"/>
              </a:ext>
            </a:extLst>
          </p:cNvPr>
          <p:cNvGraphicFramePr/>
          <p:nvPr/>
        </p:nvGraphicFramePr>
        <p:xfrm>
          <a:off x="2261753" y="1577850"/>
          <a:ext cx="8113164" cy="48187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28533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357CC36-AA0C-407F-FB29-6C2B7839B6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15</a:t>
            </a:fld>
            <a:endParaRPr lang="es-EC"/>
          </a:p>
        </p:txBody>
      </p:sp>
      <p:pic>
        <p:nvPicPr>
          <p:cNvPr id="5" name="Imagen 4" descr="Tabla&#10;&#10;El contenido generado por IA puede ser incorrecto.">
            <a:extLst>
              <a:ext uri="{FF2B5EF4-FFF2-40B4-BE49-F238E27FC236}">
                <a16:creationId xmlns:a16="http://schemas.microsoft.com/office/drawing/2014/main" id="{1D5CD118-5B09-666D-1846-A2860C43F19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47" t="26509" r="2046" b="5172"/>
          <a:stretch>
            <a:fillRect/>
          </a:stretch>
        </p:blipFill>
        <p:spPr>
          <a:xfrm>
            <a:off x="1184229" y="2850441"/>
            <a:ext cx="7963555" cy="3651352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B8AACA3D-EA39-3C6F-FE11-90BAE2B0D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1334245"/>
            <a:ext cx="9085342" cy="888465"/>
          </a:xfrm>
        </p:spPr>
        <p:txBody>
          <a:bodyPr/>
          <a:lstStyle/>
          <a:p>
            <a:pPr algn="ctr"/>
            <a:r>
              <a:rPr lang="es-EC" sz="3200"/>
              <a:t>Edades de Usuarios que utilizan </a:t>
            </a:r>
            <a:r>
              <a:rPr lang="es-EC" sz="3200" err="1"/>
              <a:t>ChatGPT</a:t>
            </a:r>
            <a:endParaRPr lang="es-ES" sz="3200" err="1"/>
          </a:p>
        </p:txBody>
      </p:sp>
      <p:pic>
        <p:nvPicPr>
          <p:cNvPr id="9" name="Imagen 8" descr="Texto, Logotipo&#10;&#10;El contenido generado por IA puede ser incorrecto.">
            <a:extLst>
              <a:ext uri="{FF2B5EF4-FFF2-40B4-BE49-F238E27FC236}">
                <a16:creationId xmlns:a16="http://schemas.microsoft.com/office/drawing/2014/main" id="{B50F6D55-D20E-D997-2939-07770758DD2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653" b="-2366"/>
          <a:stretch>
            <a:fillRect/>
          </a:stretch>
        </p:blipFill>
        <p:spPr>
          <a:xfrm>
            <a:off x="1323828" y="2050435"/>
            <a:ext cx="7678617" cy="795878"/>
          </a:xfrm>
          <a:prstGeom prst="rect">
            <a:avLst/>
          </a:prstGeom>
        </p:spPr>
      </p:pic>
      <p:pic>
        <p:nvPicPr>
          <p:cNvPr id="10" name="Imagen 9" descr="THE NEW CHATGPT LOGO BLACK PNG 2025 - eDigital Agency">
            <a:extLst>
              <a:ext uri="{FF2B5EF4-FFF2-40B4-BE49-F238E27FC236}">
                <a16:creationId xmlns:a16="http://schemas.microsoft.com/office/drawing/2014/main" id="{FCF2F978-8250-81F9-CA79-400C4E50D1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49" y="6381141"/>
            <a:ext cx="2202441" cy="59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348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F542D27-B032-C4FC-CB61-78F9D06187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16</a:t>
            </a:fld>
            <a:endParaRPr lang="es-EC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78E6C0BC-43B0-C3E6-DB26-D9A04BCCFE33}"/>
              </a:ext>
            </a:extLst>
          </p:cNvPr>
          <p:cNvSpPr txBox="1">
            <a:spLocks/>
          </p:cNvSpPr>
          <p:nvPr/>
        </p:nvSpPr>
        <p:spPr>
          <a:xfrm>
            <a:off x="801648" y="1230644"/>
            <a:ext cx="9085342" cy="888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C" sz="3200"/>
              <a:t>Inteligencia Artificial en Ecuador</a:t>
            </a:r>
            <a:endParaRPr lang="es-ES"/>
          </a:p>
        </p:txBody>
      </p:sp>
      <p:pic>
        <p:nvPicPr>
          <p:cNvPr id="9" name="Imagen 8" descr="Tabla&#10;&#10;El contenido generado por IA puede ser incorrecto.">
            <a:extLst>
              <a:ext uri="{FF2B5EF4-FFF2-40B4-BE49-F238E27FC236}">
                <a16:creationId xmlns:a16="http://schemas.microsoft.com/office/drawing/2014/main" id="{4DC6B992-F4BC-4BA2-9AE4-47C528BAAB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727" b="-303"/>
          <a:stretch>
            <a:fillRect/>
          </a:stretch>
        </p:blipFill>
        <p:spPr>
          <a:xfrm>
            <a:off x="1255773" y="1777587"/>
            <a:ext cx="8171940" cy="5066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6387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7DB190E-F3C5-201F-5381-0F2D48A3D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3032" y="1099130"/>
            <a:ext cx="9619774" cy="1065249"/>
          </a:xfrm>
        </p:spPr>
        <p:txBody>
          <a:bodyPr/>
          <a:lstStyle/>
          <a:p>
            <a:r>
              <a:rPr lang="es-ES"/>
              <a:t>IA en </a:t>
            </a:r>
            <a:r>
              <a:rPr lang="es-ES" sz="4000"/>
              <a:t>Ecuador</a:t>
            </a:r>
            <a:r>
              <a:rPr lang="es-ES"/>
              <a:t> en 2025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5C3CE9B-2B92-CE1E-08A7-F250B0304E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17</a:t>
            </a:fld>
            <a:endParaRPr lang="es-EC"/>
          </a:p>
        </p:txBody>
      </p:sp>
      <p:pic>
        <p:nvPicPr>
          <p:cNvPr id="5" name="Imagen 4" descr="Interfaz de usuario gráfica, Gráfico, Aplicación, Gráfico de líneas&#10;&#10;El contenido generado por IA puede ser incorrecto.">
            <a:extLst>
              <a:ext uri="{FF2B5EF4-FFF2-40B4-BE49-F238E27FC236}">
                <a16:creationId xmlns:a16="http://schemas.microsoft.com/office/drawing/2014/main" id="{3E297623-E6DB-66D9-84B9-BCB9D2069B2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50" t="3374" r="3960" b="266"/>
          <a:stretch>
            <a:fillRect/>
          </a:stretch>
        </p:blipFill>
        <p:spPr>
          <a:xfrm>
            <a:off x="217998" y="2168194"/>
            <a:ext cx="10258085" cy="440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062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8D20D81B-271A-87AE-6D31-E221E0F7E1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493" y="1076108"/>
            <a:ext cx="9619774" cy="1065249"/>
          </a:xfrm>
        </p:spPr>
        <p:txBody>
          <a:bodyPr/>
          <a:lstStyle/>
          <a:p>
            <a:r>
              <a:rPr lang="es-ES" sz="4000"/>
              <a:t>ILIA</a:t>
            </a:r>
            <a:r>
              <a:rPr lang="es-ES"/>
              <a:t> de Ecuador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1B70619-837D-AF59-3B96-A3A39E02DBF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18</a:t>
            </a:fld>
            <a:endParaRPr lang="es-EC"/>
          </a:p>
        </p:txBody>
      </p:sp>
      <p:pic>
        <p:nvPicPr>
          <p:cNvPr id="5" name="Imagen 4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52E1B125-EE39-CE27-0559-BE4FB2F7897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93" t="6323" b="1695"/>
          <a:stretch>
            <a:fillRect/>
          </a:stretch>
        </p:blipFill>
        <p:spPr>
          <a:xfrm>
            <a:off x="318398" y="1889130"/>
            <a:ext cx="10047104" cy="4760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441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4A0A47F-1AC7-350C-7CD9-617890E629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493" y="1099130"/>
            <a:ext cx="9619774" cy="1065249"/>
          </a:xfrm>
        </p:spPr>
        <p:txBody>
          <a:bodyPr/>
          <a:lstStyle/>
          <a:p>
            <a:r>
              <a:rPr lang="es-ES" sz="3600"/>
              <a:t>ILIA de Puestos Alcanzados por Ecuador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06B0DE8-0BE9-9295-0D24-36843E6B40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19</a:t>
            </a:fld>
            <a:endParaRPr lang="es-EC"/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B731152D-FD7C-2DBC-E0DB-8C2EAE4102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24828149"/>
              </p:ext>
            </p:extLst>
          </p:nvPr>
        </p:nvGraphicFramePr>
        <p:xfrm>
          <a:off x="1194423" y="1284977"/>
          <a:ext cx="8265274" cy="62015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29725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ADBB80-CB8D-4B25-9B03-6F74C4981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3337192"/>
            <a:ext cx="9085342" cy="888465"/>
          </a:xfrm>
        </p:spPr>
        <p:txBody>
          <a:bodyPr/>
          <a:lstStyle/>
          <a:p>
            <a:pPr algn="ctr"/>
            <a:r>
              <a:rPr lang="es-EC"/>
              <a:t>Cap.1: Usuarios de internet</a:t>
            </a:r>
            <a:br>
              <a:rPr lang="es-EC"/>
            </a:br>
            <a:r>
              <a:rPr lang="es-EC"/>
              <a:t>y niveles de digitalización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E38482B-EB77-4E95-96A2-877FA206F5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2</a:t>
            </a:fld>
            <a:endParaRPr lang="es-EC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354F192-4922-E725-4766-88709E857FD4}"/>
              </a:ext>
            </a:extLst>
          </p:cNvPr>
          <p:cNvSpPr txBox="1"/>
          <p:nvPr/>
        </p:nvSpPr>
        <p:spPr>
          <a:xfrm>
            <a:off x="5237004" y="438243"/>
            <a:ext cx="5280828" cy="7011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71FAA1B-E3AD-A1BD-BA1C-F56B763CDC28}"/>
              </a:ext>
            </a:extLst>
          </p:cNvPr>
          <p:cNvSpPr txBox="1"/>
          <p:nvPr/>
        </p:nvSpPr>
        <p:spPr>
          <a:xfrm>
            <a:off x="5368477" y="525891"/>
            <a:ext cx="5171267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/>
              <a:t>Ecuador digital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690C4DC-A9A1-6CF7-C006-A6CE035B6C5B}"/>
              </a:ext>
            </a:extLst>
          </p:cNvPr>
          <p:cNvSpPr txBox="1"/>
          <p:nvPr/>
        </p:nvSpPr>
        <p:spPr>
          <a:xfrm>
            <a:off x="4887098" y="431339"/>
            <a:ext cx="5655635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3200" b="1">
                <a:solidFill>
                  <a:srgbClr val="446E42"/>
                </a:solidFill>
              </a:rPr>
              <a:t>Niveles de digitalización</a:t>
            </a:r>
          </a:p>
        </p:txBody>
      </p:sp>
    </p:spTree>
    <p:extLst>
      <p:ext uri="{BB962C8B-B14F-4D97-AF65-F5344CB8AC3E}">
        <p14:creationId xmlns:p14="http://schemas.microsoft.com/office/powerpoint/2010/main" val="22513966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3CD9E1-5380-37D9-71BC-C815E9CAC9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6ABCD-5698-6A9C-F274-8E942D70C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3337192"/>
            <a:ext cx="9085342" cy="888465"/>
          </a:xfrm>
        </p:spPr>
        <p:txBody>
          <a:bodyPr/>
          <a:lstStyle/>
          <a:p>
            <a:pPr algn="ctr"/>
            <a:r>
              <a:rPr lang="es-EC"/>
              <a:t>Cap.4: Sitios Web y Aplicaciones Móviles</a:t>
            </a:r>
            <a:br>
              <a:rPr lang="es-EC"/>
            </a:br>
            <a:endParaRPr lang="es-EC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B2F892C-E9D4-7F04-0470-AFBEED1700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20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1083173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C5A9EA-B8AE-C86A-65C0-7B13D8764C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0F42765-DB2B-AFA8-DA97-13EAD58D9B5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21</a:t>
            </a:fld>
            <a:endParaRPr lang="es-EC"/>
          </a:p>
        </p:txBody>
      </p:sp>
      <p:sp>
        <p:nvSpPr>
          <p:cNvPr id="738" name="CuadroTexto 5">
            <a:extLst>
              <a:ext uri="{FF2B5EF4-FFF2-40B4-BE49-F238E27FC236}">
                <a16:creationId xmlns:a16="http://schemas.microsoft.com/office/drawing/2014/main" id="{348723C7-172B-FB38-1BFD-92835F02C53A}"/>
              </a:ext>
            </a:extLst>
          </p:cNvPr>
          <p:cNvSpPr txBox="1"/>
          <p:nvPr/>
        </p:nvSpPr>
        <p:spPr>
          <a:xfrm>
            <a:off x="3252935" y="431339"/>
            <a:ext cx="7289798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3200" b="1">
                <a:solidFill>
                  <a:srgbClr val="446E42"/>
                </a:solidFill>
              </a:rPr>
              <a:t>Sitios web y aplicaciones móviles</a:t>
            </a:r>
          </a:p>
        </p:txBody>
      </p:sp>
      <p:graphicFrame>
        <p:nvGraphicFramePr>
          <p:cNvPr id="3" name="Diagrama 492">
            <a:extLst>
              <a:ext uri="{FF2B5EF4-FFF2-40B4-BE49-F238E27FC236}">
                <a16:creationId xmlns:a16="http://schemas.microsoft.com/office/drawing/2014/main" id="{73EE3492-DBEE-9887-4E21-7492D47B5B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0965005"/>
              </p:ext>
            </p:extLst>
          </p:nvPr>
        </p:nvGraphicFramePr>
        <p:xfrm>
          <a:off x="2965040" y="1893648"/>
          <a:ext cx="7433669" cy="4283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6" name="Group 15">
            <a:extLst>
              <a:ext uri="{FF2B5EF4-FFF2-40B4-BE49-F238E27FC236}">
                <a16:creationId xmlns:a16="http://schemas.microsoft.com/office/drawing/2014/main" id="{8AC1EDDF-9399-02F1-9295-141E376182DC}"/>
              </a:ext>
            </a:extLst>
          </p:cNvPr>
          <p:cNvGrpSpPr/>
          <p:nvPr/>
        </p:nvGrpSpPr>
        <p:grpSpPr>
          <a:xfrm>
            <a:off x="275119" y="2718136"/>
            <a:ext cx="2506152" cy="2146530"/>
            <a:chOff x="275119" y="2718136"/>
            <a:chExt cx="2506152" cy="2146530"/>
          </a:xfrm>
        </p:grpSpPr>
        <p:sp>
          <p:nvSpPr>
            <p:cNvPr id="10" name="Hexagon 9" descr="qfrdfsdfsdf">
              <a:extLst>
                <a:ext uri="{FF2B5EF4-FFF2-40B4-BE49-F238E27FC236}">
                  <a16:creationId xmlns:a16="http://schemas.microsoft.com/office/drawing/2014/main" id="{59B3C2C4-FCD4-AB71-ADEA-E1DB64F93F1B}"/>
                </a:ext>
              </a:extLst>
            </p:cNvPr>
            <p:cNvSpPr/>
            <p:nvPr/>
          </p:nvSpPr>
          <p:spPr>
            <a:xfrm>
              <a:off x="275119" y="2718136"/>
              <a:ext cx="2506152" cy="2146530"/>
            </a:xfrm>
            <a:prstGeom prst="hexagon">
              <a:avLst/>
            </a:prstGeom>
            <a:solidFill>
              <a:schemeClr val="tx2">
                <a:lumMod val="9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Arial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6C38126-67BB-7F73-D00C-19CE362045A3}"/>
                </a:ext>
              </a:extLst>
            </p:cNvPr>
            <p:cNvSpPr txBox="1"/>
            <p:nvPr/>
          </p:nvSpPr>
          <p:spPr>
            <a:xfrm>
              <a:off x="746547" y="2830805"/>
              <a:ext cx="1566884" cy="830997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600" b="1"/>
                <a:t>Sitios web y </a:t>
              </a:r>
              <a:r>
                <a:rPr lang="en-US" sz="1600" b="1" err="1"/>
                <a:t>aplicaciones</a:t>
              </a:r>
            </a:p>
            <a:p>
              <a:pPr algn="ctr"/>
              <a:r>
                <a:rPr lang="en-US" sz="1600" b="1"/>
                <a:t>Ecuador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A43DFFA-86A9-76B9-5B1C-208FB720D194}"/>
                </a:ext>
              </a:extLst>
            </p:cNvPr>
            <p:cNvSpPr txBox="1"/>
            <p:nvPr/>
          </p:nvSpPr>
          <p:spPr>
            <a:xfrm>
              <a:off x="598169" y="3522668"/>
              <a:ext cx="1850762" cy="52322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800" b="1"/>
                <a:t>DIGITAL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97CF360-30DE-C5F1-9C74-309FB9206E56}"/>
                </a:ext>
              </a:extLst>
            </p:cNvPr>
            <p:cNvSpPr txBox="1"/>
            <p:nvPr/>
          </p:nvSpPr>
          <p:spPr>
            <a:xfrm>
              <a:off x="598117" y="4176099"/>
              <a:ext cx="1850762" cy="58477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600" b="1"/>
                <a:t>Abril</a:t>
              </a:r>
            </a:p>
            <a:p>
              <a:pPr algn="ctr"/>
              <a:r>
                <a:rPr lang="en-US" sz="1600" b="1"/>
                <a:t>2025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305711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8913B7-7D20-44B7-E458-EEDB3161AE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677847C-EA9A-AFC5-FA16-36597448BD6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22</a:t>
            </a:fld>
            <a:endParaRPr lang="es-EC"/>
          </a:p>
        </p:txBody>
      </p:sp>
      <p:sp>
        <p:nvSpPr>
          <p:cNvPr id="738" name="CuadroTexto 5">
            <a:extLst>
              <a:ext uri="{FF2B5EF4-FFF2-40B4-BE49-F238E27FC236}">
                <a16:creationId xmlns:a16="http://schemas.microsoft.com/office/drawing/2014/main" id="{A0E6E37A-BD96-1922-54FF-466BAAB49A2B}"/>
              </a:ext>
            </a:extLst>
          </p:cNvPr>
          <p:cNvSpPr txBox="1"/>
          <p:nvPr/>
        </p:nvSpPr>
        <p:spPr>
          <a:xfrm>
            <a:off x="3252935" y="431339"/>
            <a:ext cx="7289798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3200" b="1">
                <a:solidFill>
                  <a:srgbClr val="446E42"/>
                </a:solidFill>
              </a:rPr>
              <a:t>Sitios web y aplicaciones móviles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974987-F4AC-1021-96B8-43910D918BD0}"/>
              </a:ext>
            </a:extLst>
          </p:cNvPr>
          <p:cNvSpPr txBox="1"/>
          <p:nvPr/>
        </p:nvSpPr>
        <p:spPr>
          <a:xfrm>
            <a:off x="283441" y="1296165"/>
            <a:ext cx="10118417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/>
              <a:t>SITIOS WEB MÁS VISITADOS EN ECUADOR</a:t>
            </a:r>
            <a:endParaRPr lang="en-US"/>
          </a:p>
          <a:p>
            <a:pPr algn="ctr"/>
            <a:r>
              <a:rPr lang="en-US" sz="2800" b="1"/>
              <a:t>EN FEBRERO 2025</a:t>
            </a:r>
            <a:endParaRPr lang="en-US"/>
          </a:p>
        </p:txBody>
      </p:sp>
      <p:pic>
        <p:nvPicPr>
          <p:cNvPr id="19" name="Picture 18" descr="A table with numbers and words&#10;&#10;AI-generated content may be incorrect.">
            <a:extLst>
              <a:ext uri="{FF2B5EF4-FFF2-40B4-BE49-F238E27FC236}">
                <a16:creationId xmlns:a16="http://schemas.microsoft.com/office/drawing/2014/main" id="{F43645F0-856D-96B7-2830-061638048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9694" y="2246167"/>
            <a:ext cx="4652080" cy="4575683"/>
          </a:xfrm>
          <a:prstGeom prst="rect">
            <a:avLst/>
          </a:prstGeom>
        </p:spPr>
      </p:pic>
      <p:pic>
        <p:nvPicPr>
          <p:cNvPr id="20" name="Picture 19" descr="Archivo:Wikipedia-W-bold-in-square.svg - Wikimedia Colombia">
            <a:extLst>
              <a:ext uri="{FF2B5EF4-FFF2-40B4-BE49-F238E27FC236}">
                <a16:creationId xmlns:a16="http://schemas.microsoft.com/office/drawing/2014/main" id="{FB174523-75EB-7631-6DE7-ED9CD2644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788" y="2752002"/>
            <a:ext cx="1270225" cy="1244575"/>
          </a:xfrm>
          <a:prstGeom prst="rect">
            <a:avLst/>
          </a:prstGeom>
        </p:spPr>
      </p:pic>
      <p:pic>
        <p:nvPicPr>
          <p:cNvPr id="21" name="Picture 20" descr="File:Google &quot;G&quot; logo.svg - Wikimedia Commons">
            <a:extLst>
              <a:ext uri="{FF2B5EF4-FFF2-40B4-BE49-F238E27FC236}">
                <a16:creationId xmlns:a16="http://schemas.microsoft.com/office/drawing/2014/main" id="{05A6774C-2145-BC52-8254-75EA521A92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2543" y="4664169"/>
            <a:ext cx="1282723" cy="1343880"/>
          </a:xfrm>
          <a:prstGeom prst="rect">
            <a:avLst/>
          </a:prstGeom>
        </p:spPr>
      </p:pic>
      <p:pic>
        <p:nvPicPr>
          <p:cNvPr id="23" name="Picture 22" descr="Archivo:Youtube logo.png - Wikipedia, la enciclopedia libre">
            <a:extLst>
              <a:ext uri="{FF2B5EF4-FFF2-40B4-BE49-F238E27FC236}">
                <a16:creationId xmlns:a16="http://schemas.microsoft.com/office/drawing/2014/main" id="{D51FA04D-AF51-68F5-F274-9FF9773D84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0125" y="4861402"/>
            <a:ext cx="1443177" cy="949082"/>
          </a:xfrm>
          <a:prstGeom prst="rect">
            <a:avLst/>
          </a:prstGeom>
        </p:spPr>
      </p:pic>
      <p:pic>
        <p:nvPicPr>
          <p:cNvPr id="26" name="Picture 25" descr="Archivo:Facebook logo (square).png - Wikipedia, la enciclopedia libre">
            <a:extLst>
              <a:ext uri="{FF2B5EF4-FFF2-40B4-BE49-F238E27FC236}">
                <a16:creationId xmlns:a16="http://schemas.microsoft.com/office/drawing/2014/main" id="{F97AFC89-3F23-5BAE-9703-37EDD06ACD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31793" y="2757777"/>
            <a:ext cx="1268907" cy="1228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3795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2ED012-3257-3DD9-0B5E-12C3BEED58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B3475BB-62B7-3F89-A5B6-F8063A7F899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23</a:t>
            </a:fld>
            <a:endParaRPr lang="es-EC"/>
          </a:p>
        </p:txBody>
      </p:sp>
      <p:sp>
        <p:nvSpPr>
          <p:cNvPr id="738" name="CuadroTexto 5">
            <a:extLst>
              <a:ext uri="{FF2B5EF4-FFF2-40B4-BE49-F238E27FC236}">
                <a16:creationId xmlns:a16="http://schemas.microsoft.com/office/drawing/2014/main" id="{90C22EE1-20D7-EAF5-830B-D46C14C180C0}"/>
              </a:ext>
            </a:extLst>
          </p:cNvPr>
          <p:cNvSpPr txBox="1"/>
          <p:nvPr/>
        </p:nvSpPr>
        <p:spPr>
          <a:xfrm>
            <a:off x="3252935" y="431339"/>
            <a:ext cx="7289798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3200" b="1">
                <a:solidFill>
                  <a:srgbClr val="446E42"/>
                </a:solidFill>
              </a:rPr>
              <a:t>Sitios web y aplicaciones móviles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66C37FF-3DC6-D684-9DF6-AF52874637AC}"/>
              </a:ext>
            </a:extLst>
          </p:cNvPr>
          <p:cNvSpPr txBox="1"/>
          <p:nvPr/>
        </p:nvSpPr>
        <p:spPr>
          <a:xfrm>
            <a:off x="283441" y="1296165"/>
            <a:ext cx="10118417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/>
              <a:t>VARIACIÓN DE LOS SITIOS WEB MÁS VISITADOS EN ECUADOR EN FEBRERO 2025</a:t>
            </a:r>
            <a:endParaRPr lang="en-US"/>
          </a:p>
        </p:txBody>
      </p:sp>
      <p:pic>
        <p:nvPicPr>
          <p:cNvPr id="2" name="Picture 1" descr="A blue and white table with numbers and text&#10;&#10;AI-generated content may be incorrect.">
            <a:extLst>
              <a:ext uri="{FF2B5EF4-FFF2-40B4-BE49-F238E27FC236}">
                <a16:creationId xmlns:a16="http://schemas.microsoft.com/office/drawing/2014/main" id="{CB31587C-0F7E-BDDA-25C4-476CCDD0F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744" y="2687922"/>
            <a:ext cx="9871978" cy="324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6489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ACC514-1E81-E1A7-EF88-AF17FD7730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48B866F-CE49-9C62-46D3-A34298A01A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24</a:t>
            </a:fld>
            <a:endParaRPr lang="es-EC"/>
          </a:p>
        </p:txBody>
      </p:sp>
      <p:sp>
        <p:nvSpPr>
          <p:cNvPr id="738" name="CuadroTexto 5">
            <a:extLst>
              <a:ext uri="{FF2B5EF4-FFF2-40B4-BE49-F238E27FC236}">
                <a16:creationId xmlns:a16="http://schemas.microsoft.com/office/drawing/2014/main" id="{65153209-C0E2-1D93-338D-151195CEDF46}"/>
              </a:ext>
            </a:extLst>
          </p:cNvPr>
          <p:cNvSpPr txBox="1"/>
          <p:nvPr/>
        </p:nvSpPr>
        <p:spPr>
          <a:xfrm>
            <a:off x="3252935" y="431339"/>
            <a:ext cx="7289798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3200" b="1">
                <a:solidFill>
                  <a:srgbClr val="446E42"/>
                </a:solidFill>
              </a:rPr>
              <a:t>Sitios web y aplicaciones móviles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94A6984-8529-6E2C-1326-A58393593FEE}"/>
              </a:ext>
            </a:extLst>
          </p:cNvPr>
          <p:cNvSpPr txBox="1"/>
          <p:nvPr/>
        </p:nvSpPr>
        <p:spPr>
          <a:xfrm>
            <a:off x="283441" y="1296165"/>
            <a:ext cx="10118417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/>
              <a:t>APLICACIONES MÁS DESCARGADAS EN MÓVILES</a:t>
            </a:r>
            <a:endParaRPr lang="en-US"/>
          </a:p>
          <a:p>
            <a:pPr algn="ctr"/>
            <a:r>
              <a:rPr lang="en-US" sz="2800" b="1"/>
              <a:t>EN MARZO 2025</a:t>
            </a:r>
            <a:endParaRPr lang="en-US"/>
          </a:p>
        </p:txBody>
      </p:sp>
      <p:pic>
        <p:nvPicPr>
          <p:cNvPr id="3" name="Picture 2" descr="Archivo:App Store (iOS).svg - Wikipedia, la enciclopedia libre">
            <a:extLst>
              <a:ext uri="{FF2B5EF4-FFF2-40B4-BE49-F238E27FC236}">
                <a16:creationId xmlns:a16="http://schemas.microsoft.com/office/drawing/2014/main" id="{65C8C80E-9FD5-5088-0C84-E8CC7162D6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817" y="2192604"/>
            <a:ext cx="1010037" cy="965600"/>
          </a:xfrm>
          <a:prstGeom prst="rect">
            <a:avLst/>
          </a:prstGeom>
        </p:spPr>
      </p:pic>
      <p:pic>
        <p:nvPicPr>
          <p:cNvPr id="5" name="Picture 4" descr="Imágenes de Google play - Descarga gratuita en Freepik">
            <a:extLst>
              <a:ext uri="{FF2B5EF4-FFF2-40B4-BE49-F238E27FC236}">
                <a16:creationId xmlns:a16="http://schemas.microsoft.com/office/drawing/2014/main" id="{9E98AE33-0EE8-06B8-804C-FA52312FACA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5746" t="27856" r="22015" b="32463"/>
          <a:stretch>
            <a:fillRect/>
          </a:stretch>
        </p:blipFill>
        <p:spPr>
          <a:xfrm>
            <a:off x="7506136" y="2134641"/>
            <a:ext cx="1433030" cy="1088530"/>
          </a:xfrm>
          <a:prstGeom prst="rect">
            <a:avLst/>
          </a:prstGeom>
        </p:spPr>
      </p:pic>
      <p:pic>
        <p:nvPicPr>
          <p:cNvPr id="6" name="Picture 5" descr="A screenshot of a phone&#10;&#10;AI-generated content may be incorrect.">
            <a:extLst>
              <a:ext uri="{FF2B5EF4-FFF2-40B4-BE49-F238E27FC236}">
                <a16:creationId xmlns:a16="http://schemas.microsoft.com/office/drawing/2014/main" id="{5458064C-CE03-0BEA-C921-EF232C6C610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471" b="1169"/>
          <a:stretch>
            <a:fillRect/>
          </a:stretch>
        </p:blipFill>
        <p:spPr>
          <a:xfrm>
            <a:off x="452096" y="3215409"/>
            <a:ext cx="4115008" cy="3465291"/>
          </a:xfrm>
          <a:prstGeom prst="rect">
            <a:avLst/>
          </a:prstGeom>
        </p:spPr>
      </p:pic>
      <p:pic>
        <p:nvPicPr>
          <p:cNvPr id="7" name="Picture 6" descr="A screenshot of a phone&#10;&#10;AI-generated content may be incorrect.">
            <a:extLst>
              <a:ext uri="{FF2B5EF4-FFF2-40B4-BE49-F238E27FC236}">
                <a16:creationId xmlns:a16="http://schemas.microsoft.com/office/drawing/2014/main" id="{B4AE93AB-B585-DF68-EDD3-14607DF2BC9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-103" r="2667" b="473"/>
          <a:stretch>
            <a:fillRect/>
          </a:stretch>
        </p:blipFill>
        <p:spPr>
          <a:xfrm>
            <a:off x="6301941" y="3216087"/>
            <a:ext cx="3733919" cy="346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0567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B23E02-C7E4-8408-B61B-8EE9149537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7E8E4D-D19E-C003-73CE-AAF70834D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3337192"/>
            <a:ext cx="9085342" cy="888465"/>
          </a:xfrm>
        </p:spPr>
        <p:txBody>
          <a:bodyPr/>
          <a:lstStyle/>
          <a:p>
            <a:pPr algn="ctr"/>
            <a:r>
              <a:rPr lang="es-EC"/>
              <a:t>Cap.5: Medios de Comunicación Locales</a:t>
            </a:r>
            <a:br>
              <a:rPr lang="es-EC"/>
            </a:br>
            <a:endParaRPr lang="es-EC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24D3D38-9E10-9479-8AD4-47DA3D146EB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25</a:t>
            </a:fld>
            <a:endParaRPr lang="es-EC"/>
          </a:p>
        </p:txBody>
      </p:sp>
      <p:sp>
        <p:nvSpPr>
          <p:cNvPr id="8" name="CuadroTexto 5">
            <a:extLst>
              <a:ext uri="{FF2B5EF4-FFF2-40B4-BE49-F238E27FC236}">
                <a16:creationId xmlns:a16="http://schemas.microsoft.com/office/drawing/2014/main" id="{73887D0D-49B7-B10A-1E6F-D1BE3F34BB3B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Medios de Comunicación Locales</a:t>
            </a:r>
          </a:p>
        </p:txBody>
      </p:sp>
    </p:spTree>
    <p:extLst>
      <p:ext uri="{BB962C8B-B14F-4D97-AF65-F5344CB8AC3E}">
        <p14:creationId xmlns:p14="http://schemas.microsoft.com/office/powerpoint/2010/main" val="13207151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8E126EE-85CC-4D09-ABF9-A3051F4F1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7" y="1151758"/>
            <a:ext cx="10523710" cy="1046605"/>
          </a:xfrm>
        </p:spPr>
        <p:txBody>
          <a:bodyPr/>
          <a:lstStyle/>
          <a:p>
            <a:r>
              <a:rPr lang="es-EC" sz="4400" b="0"/>
              <a:t>MEDIOS DE COMUNICACIÓN EN ECUADOR </a:t>
            </a:r>
            <a:endParaRPr lang="en-US" sz="440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00B76D-D75D-444C-88E5-95F6E0352D5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26</a:t>
            </a:fld>
            <a:endParaRPr lang="es-EC"/>
          </a:p>
        </p:txBody>
      </p:sp>
      <p:pic>
        <p:nvPicPr>
          <p:cNvPr id="517" name="Picture 516" descr="Noticias globales - Iconos gratis de logo">
            <a:extLst>
              <a:ext uri="{FF2B5EF4-FFF2-40B4-BE49-F238E27FC236}">
                <a16:creationId xmlns:a16="http://schemas.microsoft.com/office/drawing/2014/main" id="{0F50F494-0437-6A03-D797-52B823D21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2410" y="2505095"/>
            <a:ext cx="3668291" cy="3789353"/>
          </a:xfrm>
          <a:prstGeom prst="rect">
            <a:avLst/>
          </a:prstGeom>
        </p:spPr>
      </p:pic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8128D210-9742-45D4-87DB-40215FB160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62881498"/>
              </p:ext>
            </p:extLst>
          </p:nvPr>
        </p:nvGraphicFramePr>
        <p:xfrm>
          <a:off x="2409693" y="2194722"/>
          <a:ext cx="8113164" cy="48187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87" name="CuadroTexto 5">
            <a:extLst>
              <a:ext uri="{FF2B5EF4-FFF2-40B4-BE49-F238E27FC236}">
                <a16:creationId xmlns:a16="http://schemas.microsoft.com/office/drawing/2014/main" id="{81387599-B0F2-6030-6E1B-F86C204450E6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Medios de Comunicación Locales</a:t>
            </a:r>
          </a:p>
        </p:txBody>
      </p:sp>
    </p:spTree>
    <p:extLst>
      <p:ext uri="{BB962C8B-B14F-4D97-AF65-F5344CB8AC3E}">
        <p14:creationId xmlns:p14="http://schemas.microsoft.com/office/powerpoint/2010/main" val="3248246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D4D144-4718-F410-75BE-3926165370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8566B0E7-35AF-C945-D095-55978CCD63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493" y="1350639"/>
            <a:ext cx="8398670" cy="653019"/>
          </a:xfrm>
        </p:spPr>
        <p:txBody>
          <a:bodyPr/>
          <a:lstStyle/>
          <a:p>
            <a:r>
              <a:rPr lang="es-ES" b="0"/>
              <a:t>Indicadores Principales</a:t>
            </a:r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D7DE9B1-0959-5EA5-AABC-9F9E6EB004E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27</a:t>
            </a:fld>
            <a:endParaRPr lang="es-EC"/>
          </a:p>
        </p:txBody>
      </p:sp>
      <p:graphicFrame>
        <p:nvGraphicFramePr>
          <p:cNvPr id="5" name="Diagrama 5">
            <a:extLst>
              <a:ext uri="{FF2B5EF4-FFF2-40B4-BE49-F238E27FC236}">
                <a16:creationId xmlns:a16="http://schemas.microsoft.com/office/drawing/2014/main" id="{534B95A9-2B3D-6164-067B-2F04268AD6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52065798"/>
              </p:ext>
            </p:extLst>
          </p:nvPr>
        </p:nvGraphicFramePr>
        <p:xfrm>
          <a:off x="917420" y="2285581"/>
          <a:ext cx="8171883" cy="44979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9" name="CuadroTexto 5">
            <a:extLst>
              <a:ext uri="{FF2B5EF4-FFF2-40B4-BE49-F238E27FC236}">
                <a16:creationId xmlns:a16="http://schemas.microsoft.com/office/drawing/2014/main" id="{38FE160C-2FEE-BBC9-0E43-AACAA7AFA581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Medios de Comunicación Locales</a:t>
            </a:r>
          </a:p>
        </p:txBody>
      </p:sp>
    </p:spTree>
    <p:extLst>
      <p:ext uri="{BB962C8B-B14F-4D97-AF65-F5344CB8AC3E}">
        <p14:creationId xmlns:p14="http://schemas.microsoft.com/office/powerpoint/2010/main" val="7262205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C483F0-850F-E052-ADE1-56EC7E8475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2FCA2C5-D8EB-2895-50C1-782BBA650E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28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A3AAF3F-ABDA-7399-ED03-23BF55AC006E}"/>
              </a:ext>
            </a:extLst>
          </p:cNvPr>
          <p:cNvSpPr txBox="1"/>
          <p:nvPr/>
        </p:nvSpPr>
        <p:spPr>
          <a:xfrm>
            <a:off x="3329739" y="1333017"/>
            <a:ext cx="4569119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b="1">
                <a:solidFill>
                  <a:schemeClr val="accent3">
                    <a:lumMod val="49000"/>
                  </a:schemeClr>
                </a:solidFill>
              </a:rPr>
              <a:t>CANTIDAD DE VISITAS WEB EN MEDIOS DE COMUNICACIÓN EN ECUADOR - ENERO 202</a:t>
            </a:r>
            <a:r>
              <a:rPr lang="es-ES" sz="1600">
                <a:solidFill>
                  <a:schemeClr val="accent3">
                    <a:lumMod val="49000"/>
                  </a:schemeClr>
                </a:solidFill>
              </a:rPr>
              <a:t>5 </a:t>
            </a:r>
            <a:endParaRPr lang="en-US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E453323-CD0E-8DBE-9793-D7788BB354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415" y="2117910"/>
            <a:ext cx="4250412" cy="40957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41F276-AD9D-AF87-CE78-7BAD274A67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0173" y="2098860"/>
            <a:ext cx="4231352" cy="4133850"/>
          </a:xfrm>
          <a:prstGeom prst="rect">
            <a:avLst/>
          </a:prstGeom>
        </p:spPr>
      </p:pic>
      <p:sp>
        <p:nvSpPr>
          <p:cNvPr id="11" name="CuadroTexto 5">
            <a:extLst>
              <a:ext uri="{FF2B5EF4-FFF2-40B4-BE49-F238E27FC236}">
                <a16:creationId xmlns:a16="http://schemas.microsoft.com/office/drawing/2014/main" id="{19717FAD-461F-58AB-A5F1-B6A867C5BAD1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Medios de Comunicación Locales</a:t>
            </a:r>
          </a:p>
        </p:txBody>
      </p:sp>
    </p:spTree>
    <p:extLst>
      <p:ext uri="{BB962C8B-B14F-4D97-AF65-F5344CB8AC3E}">
        <p14:creationId xmlns:p14="http://schemas.microsoft.com/office/powerpoint/2010/main" val="16224977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EF31D3-8BDE-8A3B-DEA8-77F56ED5CB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E2B6EF1-E2F0-28C5-74AE-C38BC377307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29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5A83EDD-9FE9-3B8C-0082-43DE34E482C5}"/>
              </a:ext>
            </a:extLst>
          </p:cNvPr>
          <p:cNvSpPr txBox="1"/>
          <p:nvPr/>
        </p:nvSpPr>
        <p:spPr>
          <a:xfrm>
            <a:off x="3329739" y="1333017"/>
            <a:ext cx="4569119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b="1">
                <a:solidFill>
                  <a:schemeClr val="accent3">
                    <a:lumMod val="49000"/>
                  </a:schemeClr>
                </a:solidFill>
              </a:rPr>
              <a:t>CANTIDAD DE VISITAS WEB EN MEDIOS DE COMUNICACIÓN EN ECUADOR - ENERO 202</a:t>
            </a:r>
            <a:r>
              <a:rPr lang="es-ES" sz="1600">
                <a:solidFill>
                  <a:schemeClr val="accent3">
                    <a:lumMod val="49000"/>
                  </a:schemeClr>
                </a:solidFill>
              </a:rPr>
              <a:t>5 </a:t>
            </a:r>
            <a:endParaRPr lang="en-US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3DDCD3-3611-49E4-FA46-1367AA277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4786" y="2414647"/>
            <a:ext cx="5819014" cy="3748276"/>
          </a:xfrm>
          <a:prstGeom prst="rect">
            <a:avLst/>
          </a:prstGeom>
        </p:spPr>
      </p:pic>
      <p:sp>
        <p:nvSpPr>
          <p:cNvPr id="9" name="CuadroTexto 5">
            <a:extLst>
              <a:ext uri="{FF2B5EF4-FFF2-40B4-BE49-F238E27FC236}">
                <a16:creationId xmlns:a16="http://schemas.microsoft.com/office/drawing/2014/main" id="{F34FB433-039A-77D9-8CC6-F48672A08A7E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Medios de Comunicación Locales</a:t>
            </a:r>
          </a:p>
        </p:txBody>
      </p:sp>
    </p:spTree>
    <p:extLst>
      <p:ext uri="{BB962C8B-B14F-4D97-AF65-F5344CB8AC3E}">
        <p14:creationId xmlns:p14="http://schemas.microsoft.com/office/powerpoint/2010/main" val="3591924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20F874-9F12-4BD7-FD0C-0BD9829154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41AC6FD-B638-5850-49B7-1DD519BD89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3</a:t>
            </a:fld>
            <a:endParaRPr lang="es-EC"/>
          </a:p>
        </p:txBody>
      </p:sp>
      <p:sp>
        <p:nvSpPr>
          <p:cNvPr id="45" name="Título 1">
            <a:extLst>
              <a:ext uri="{FF2B5EF4-FFF2-40B4-BE49-F238E27FC236}">
                <a16:creationId xmlns:a16="http://schemas.microsoft.com/office/drawing/2014/main" id="{E8A920CF-F245-8B06-408C-9FF43712C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1334245"/>
            <a:ext cx="9085342" cy="888465"/>
          </a:xfrm>
        </p:spPr>
        <p:txBody>
          <a:bodyPr/>
          <a:lstStyle/>
          <a:p>
            <a:pPr algn="ctr"/>
            <a:r>
              <a:rPr lang="es-EC" sz="3200"/>
              <a:t>Contexto actual del país</a:t>
            </a:r>
            <a:endParaRPr lang="es-ES"/>
          </a:p>
        </p:txBody>
      </p:sp>
      <p:graphicFrame>
        <p:nvGraphicFramePr>
          <p:cNvPr id="55" name="Diagrama 54">
            <a:extLst>
              <a:ext uri="{FF2B5EF4-FFF2-40B4-BE49-F238E27FC236}">
                <a16:creationId xmlns:a16="http://schemas.microsoft.com/office/drawing/2014/main" id="{A7455204-57A5-D1D1-362C-7E08174DBA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00791792"/>
              </p:ext>
            </p:extLst>
          </p:nvPr>
        </p:nvGraphicFramePr>
        <p:xfrm>
          <a:off x="294008" y="2161846"/>
          <a:ext cx="10231252" cy="48050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66" name="CuadroTexto 865">
            <a:extLst>
              <a:ext uri="{FF2B5EF4-FFF2-40B4-BE49-F238E27FC236}">
                <a16:creationId xmlns:a16="http://schemas.microsoft.com/office/drawing/2014/main" id="{057EAA66-B6D2-CA57-5F02-575418C33F79}"/>
              </a:ext>
            </a:extLst>
          </p:cNvPr>
          <p:cNvSpPr txBox="1"/>
          <p:nvPr/>
        </p:nvSpPr>
        <p:spPr>
          <a:xfrm>
            <a:off x="4887098" y="431339"/>
            <a:ext cx="5655635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3200" b="1">
                <a:solidFill>
                  <a:srgbClr val="446E42"/>
                </a:solidFill>
              </a:rPr>
              <a:t>Niveles de digitalización</a:t>
            </a:r>
          </a:p>
        </p:txBody>
      </p:sp>
    </p:spTree>
    <p:extLst>
      <p:ext uri="{BB962C8B-B14F-4D97-AF65-F5344CB8AC3E}">
        <p14:creationId xmlns:p14="http://schemas.microsoft.com/office/powerpoint/2010/main" val="22732765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9629FE-76DA-DFB0-893C-659D5571C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77F5B3A-F16C-104A-90C5-10E3A22969F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30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0342612-F208-716B-6DD3-17826429518F}"/>
              </a:ext>
            </a:extLst>
          </p:cNvPr>
          <p:cNvSpPr txBox="1"/>
          <p:nvPr/>
        </p:nvSpPr>
        <p:spPr>
          <a:xfrm>
            <a:off x="1093690" y="1301307"/>
            <a:ext cx="850202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VARIACIÓN DE LA CANTIDAD DE VISITAS WEB EN MEDIOS DE COMUNICACIÓN EN ECUADOR ENERO 2024 VS 2025</a:t>
            </a:r>
            <a:endParaRPr lang="en-US" sz="1600" b="1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ACB4C0-769A-89DA-8535-7AF7EADB0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204" y="2059328"/>
            <a:ext cx="7044635" cy="4839437"/>
          </a:xfrm>
          <a:prstGeom prst="rect">
            <a:avLst/>
          </a:prstGeom>
        </p:spPr>
      </p:pic>
      <p:sp>
        <p:nvSpPr>
          <p:cNvPr id="7" name="CuadroTexto 5">
            <a:extLst>
              <a:ext uri="{FF2B5EF4-FFF2-40B4-BE49-F238E27FC236}">
                <a16:creationId xmlns:a16="http://schemas.microsoft.com/office/drawing/2014/main" id="{9EFF18A2-6C56-83C5-DDDB-82BFB5EAA012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Medios de Comunicación Locales</a:t>
            </a:r>
          </a:p>
        </p:txBody>
      </p:sp>
    </p:spTree>
    <p:extLst>
      <p:ext uri="{BB962C8B-B14F-4D97-AF65-F5344CB8AC3E}">
        <p14:creationId xmlns:p14="http://schemas.microsoft.com/office/powerpoint/2010/main" val="2086770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D84100-6AB2-DA9F-790F-220248A26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9004B6E-7219-AFBC-A619-E0E7D81E4EF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31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3868764-0C6E-AF1A-907A-39BC419BF84E}"/>
              </a:ext>
            </a:extLst>
          </p:cNvPr>
          <p:cNvSpPr txBox="1"/>
          <p:nvPr/>
        </p:nvSpPr>
        <p:spPr>
          <a:xfrm>
            <a:off x="1093690" y="1595229"/>
            <a:ext cx="850202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VARIACIÓN DE LA CANTIDAD DE VISITAS WEB EN MEDIOS DE COMUNICACIÓN EN ECUADOR ENERO 2024 VS 2025 </a:t>
            </a:r>
            <a:endParaRPr lang="en-US" b="1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F06A7F-F498-C437-15E1-2191D29C2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09100"/>
            <a:ext cx="10692740" cy="4382982"/>
          </a:xfrm>
          <a:prstGeom prst="rect">
            <a:avLst/>
          </a:prstGeom>
        </p:spPr>
      </p:pic>
      <p:sp>
        <p:nvSpPr>
          <p:cNvPr id="7" name="CuadroTexto 5">
            <a:extLst>
              <a:ext uri="{FF2B5EF4-FFF2-40B4-BE49-F238E27FC236}">
                <a16:creationId xmlns:a16="http://schemas.microsoft.com/office/drawing/2014/main" id="{A3D2320A-40B1-77AF-5BB9-506A370E08DE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Medios de Comunicación Locales</a:t>
            </a:r>
          </a:p>
        </p:txBody>
      </p:sp>
    </p:spTree>
    <p:extLst>
      <p:ext uri="{BB962C8B-B14F-4D97-AF65-F5344CB8AC3E}">
        <p14:creationId xmlns:p14="http://schemas.microsoft.com/office/powerpoint/2010/main" val="11663633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945BA7-6C3F-3401-7D1A-A985D8689C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4619F58-94C2-CEF0-6590-D821AAA3A3A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32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7DA7F59-DDEB-0695-56FE-D1F4BFEDB8B0}"/>
              </a:ext>
            </a:extLst>
          </p:cNvPr>
          <p:cNvSpPr txBox="1"/>
          <p:nvPr/>
        </p:nvSpPr>
        <p:spPr>
          <a:xfrm>
            <a:off x="2029005" y="1299103"/>
            <a:ext cx="663898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ATENCIÓN CAPTADA EN MEDIOS DE COMUNICACIÓN EN ECUADOR ENERO 2025 </a:t>
            </a:r>
            <a:endParaRPr lang="en-US" b="1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75E0240-B807-E988-1F0E-9838B2EA6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188" y="2086530"/>
            <a:ext cx="4897703" cy="490462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21E39E0-C109-868A-6F9D-CFBB57146A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1517" y="2095479"/>
            <a:ext cx="4898856" cy="4875419"/>
          </a:xfrm>
          <a:prstGeom prst="rect">
            <a:avLst/>
          </a:prstGeom>
        </p:spPr>
      </p:pic>
      <p:sp>
        <p:nvSpPr>
          <p:cNvPr id="10" name="CuadroTexto 5">
            <a:extLst>
              <a:ext uri="{FF2B5EF4-FFF2-40B4-BE49-F238E27FC236}">
                <a16:creationId xmlns:a16="http://schemas.microsoft.com/office/drawing/2014/main" id="{C2C808CF-4FCF-096C-6FA1-B70AF7E1107F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Medios de Comunicación Locales</a:t>
            </a:r>
          </a:p>
        </p:txBody>
      </p:sp>
    </p:spTree>
    <p:extLst>
      <p:ext uri="{BB962C8B-B14F-4D97-AF65-F5344CB8AC3E}">
        <p14:creationId xmlns:p14="http://schemas.microsoft.com/office/powerpoint/2010/main" val="28624186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E9B70D-ACCC-2A67-A5EC-20F0EFD2A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2AB556B-EDC8-BC16-CF54-78391766C9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33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B41D4F8-65D0-9CC7-332D-044C8303A3F8}"/>
              </a:ext>
            </a:extLst>
          </p:cNvPr>
          <p:cNvSpPr txBox="1"/>
          <p:nvPr/>
        </p:nvSpPr>
        <p:spPr>
          <a:xfrm>
            <a:off x="2029005" y="1299103"/>
            <a:ext cx="663898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ATENCIÓN CAPTADA EN MEDIOS DE COMUNICACIÓN EN ECUADOR ENERO 2025 </a:t>
            </a:r>
            <a:endParaRPr lang="en-US" b="1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453E366-49AF-A397-BB40-10657BC85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706" y="2140043"/>
            <a:ext cx="6652018" cy="4435845"/>
          </a:xfrm>
          <a:prstGeom prst="rect">
            <a:avLst/>
          </a:prstGeom>
        </p:spPr>
      </p:pic>
      <p:sp>
        <p:nvSpPr>
          <p:cNvPr id="7" name="CuadroTexto 5">
            <a:extLst>
              <a:ext uri="{FF2B5EF4-FFF2-40B4-BE49-F238E27FC236}">
                <a16:creationId xmlns:a16="http://schemas.microsoft.com/office/drawing/2014/main" id="{68EBEA29-DCA4-8E3B-42EA-5D0797AE911A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Medios de Comunicación Locales</a:t>
            </a:r>
          </a:p>
        </p:txBody>
      </p:sp>
    </p:spTree>
    <p:extLst>
      <p:ext uri="{BB962C8B-B14F-4D97-AF65-F5344CB8AC3E}">
        <p14:creationId xmlns:p14="http://schemas.microsoft.com/office/powerpoint/2010/main" val="7443896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C4D47A-0931-5F99-224F-7716E54AA9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3BA4A81-AB6D-50AD-C28A-6D0AE64327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34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913BDD1-9AF2-B842-8E11-5CA1545C1FCA}"/>
              </a:ext>
            </a:extLst>
          </p:cNvPr>
          <p:cNvSpPr txBox="1"/>
          <p:nvPr/>
        </p:nvSpPr>
        <p:spPr>
          <a:xfrm>
            <a:off x="1791127" y="1299103"/>
            <a:ext cx="709887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PROFUNDIDAD DE NAVEGACIÓN EN MEDIOS DE COMUNICACIÓN EN ECUADOR ENERO 2025 </a:t>
            </a:r>
            <a:endParaRPr lang="en-US" b="1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3C6BF6-3243-6DAD-1540-D1BED6CA9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64" y="2377396"/>
            <a:ext cx="4391390" cy="436185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A8D2D64-516A-3809-AD95-2C575A78E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4946" y="2313976"/>
            <a:ext cx="4365944" cy="4488691"/>
          </a:xfrm>
          <a:prstGeom prst="rect">
            <a:avLst/>
          </a:prstGeom>
        </p:spPr>
      </p:pic>
      <p:sp>
        <p:nvSpPr>
          <p:cNvPr id="8" name="CuadroTexto 5">
            <a:extLst>
              <a:ext uri="{FF2B5EF4-FFF2-40B4-BE49-F238E27FC236}">
                <a16:creationId xmlns:a16="http://schemas.microsoft.com/office/drawing/2014/main" id="{61434E42-9300-522C-20F7-C38B3CD29B98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Medios de Comunicación Locales</a:t>
            </a:r>
          </a:p>
        </p:txBody>
      </p:sp>
    </p:spTree>
    <p:extLst>
      <p:ext uri="{BB962C8B-B14F-4D97-AF65-F5344CB8AC3E}">
        <p14:creationId xmlns:p14="http://schemas.microsoft.com/office/powerpoint/2010/main" val="16674416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810D56-9892-9881-6837-1E9C77E560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8ABDC69-213A-B600-2338-61EAB80B38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35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A73BF99-2448-9DEC-5E6C-DA3B3794958E}"/>
              </a:ext>
            </a:extLst>
          </p:cNvPr>
          <p:cNvSpPr txBox="1"/>
          <p:nvPr/>
        </p:nvSpPr>
        <p:spPr>
          <a:xfrm>
            <a:off x="1791127" y="1299103"/>
            <a:ext cx="709887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PROFUNDIDAD DE NAVEGACIÓN EN MEDIOS DE COMUNICACIÓN EN ECUADOR ENERO 2025 </a:t>
            </a:r>
            <a:endParaRPr lang="en-US" b="1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409077-A57F-6493-DEDD-D24059386F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2686" y="2318010"/>
            <a:ext cx="6240384" cy="4100103"/>
          </a:xfrm>
          <a:prstGeom prst="rect">
            <a:avLst/>
          </a:prstGeom>
        </p:spPr>
      </p:pic>
      <p:sp>
        <p:nvSpPr>
          <p:cNvPr id="8" name="CuadroTexto 5">
            <a:extLst>
              <a:ext uri="{FF2B5EF4-FFF2-40B4-BE49-F238E27FC236}">
                <a16:creationId xmlns:a16="http://schemas.microsoft.com/office/drawing/2014/main" id="{A44C4B2A-8748-9C4E-DEFF-A472196A3A03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Medios de Comunicación Locales</a:t>
            </a:r>
          </a:p>
        </p:txBody>
      </p:sp>
    </p:spTree>
    <p:extLst>
      <p:ext uri="{BB962C8B-B14F-4D97-AF65-F5344CB8AC3E}">
        <p14:creationId xmlns:p14="http://schemas.microsoft.com/office/powerpoint/2010/main" val="41941800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469DD7-9401-87B7-4DBA-3F319E94EE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A2437D3-EF4E-5164-0099-16B2DE5A34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36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80DB467-CECF-2CDC-A989-2CE2F467F420}"/>
              </a:ext>
            </a:extLst>
          </p:cNvPr>
          <p:cNvSpPr txBox="1"/>
          <p:nvPr/>
        </p:nvSpPr>
        <p:spPr>
          <a:xfrm>
            <a:off x="1791127" y="1299103"/>
            <a:ext cx="709887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PORCENTAJE DE TASA DE REBOTE EN MEDIOS DE COMUNICACIÓN EN ECUADOR ENERO 2025 </a:t>
            </a:r>
            <a:endParaRPr lang="en-US" b="1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FD5771-F201-6AB5-9CF4-32C0D0B1ED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818" y="2390176"/>
            <a:ext cx="4559442" cy="43838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0EFB90-E718-8BF4-C4DD-8119C33CFC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6126" y="2396506"/>
            <a:ext cx="4559442" cy="4371196"/>
          </a:xfrm>
          <a:prstGeom prst="rect">
            <a:avLst/>
          </a:prstGeom>
        </p:spPr>
      </p:pic>
      <p:sp>
        <p:nvSpPr>
          <p:cNvPr id="9" name="CuadroTexto 5">
            <a:extLst>
              <a:ext uri="{FF2B5EF4-FFF2-40B4-BE49-F238E27FC236}">
                <a16:creationId xmlns:a16="http://schemas.microsoft.com/office/drawing/2014/main" id="{EE55A21F-152B-BA4C-4929-33F45AE145AC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Medios de Comunicación Locales</a:t>
            </a:r>
          </a:p>
        </p:txBody>
      </p:sp>
    </p:spTree>
    <p:extLst>
      <p:ext uri="{BB962C8B-B14F-4D97-AF65-F5344CB8AC3E}">
        <p14:creationId xmlns:p14="http://schemas.microsoft.com/office/powerpoint/2010/main" val="31425249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46642B-A08C-02DF-D258-7C2AC4D8D2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CD907C5-98B7-6DD5-4F99-140AD0DB545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37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B0FC6EB-9CD2-6DA6-8B95-4812CED1571C}"/>
              </a:ext>
            </a:extLst>
          </p:cNvPr>
          <p:cNvSpPr txBox="1"/>
          <p:nvPr/>
        </p:nvSpPr>
        <p:spPr>
          <a:xfrm>
            <a:off x="1791127" y="1299103"/>
            <a:ext cx="709887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PORCENTAJE DE TASA DE REBOTE EN MEDIOS DE COMUNICACIÓN EN ECUADOR ENERO 2025 </a:t>
            </a:r>
            <a:endParaRPr lang="es-ES" sz="1600">
              <a:solidFill>
                <a:schemeClr val="accent3">
                  <a:lumMod val="49000"/>
                </a:schemeClr>
              </a:solidFill>
            </a:endParaRPr>
          </a:p>
          <a:p>
            <a:pPr algn="ctr"/>
            <a:endParaRPr lang="es-ES" sz="1600" b="1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BF9703-5CAC-4C53-08C0-E6D1D68982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4101" y="2375219"/>
            <a:ext cx="5701195" cy="3478322"/>
          </a:xfrm>
          <a:prstGeom prst="rect">
            <a:avLst/>
          </a:prstGeom>
        </p:spPr>
      </p:pic>
      <p:sp>
        <p:nvSpPr>
          <p:cNvPr id="9" name="CuadroTexto 5">
            <a:extLst>
              <a:ext uri="{FF2B5EF4-FFF2-40B4-BE49-F238E27FC236}">
                <a16:creationId xmlns:a16="http://schemas.microsoft.com/office/drawing/2014/main" id="{BF3EC00A-AB4D-1579-E6A0-22BF7D7CA4CA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Medios de Comunicación Locales</a:t>
            </a:r>
          </a:p>
        </p:txBody>
      </p:sp>
    </p:spTree>
    <p:extLst>
      <p:ext uri="{BB962C8B-B14F-4D97-AF65-F5344CB8AC3E}">
        <p14:creationId xmlns:p14="http://schemas.microsoft.com/office/powerpoint/2010/main" val="14437634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C7DB05-BDF2-86CE-2C07-E3FF88A8F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6F4D319-45C3-ADAE-F673-18E14AC051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38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84CDD22-D55E-B0C4-F98C-5B0B7BFAB3B0}"/>
              </a:ext>
            </a:extLst>
          </p:cNvPr>
          <p:cNvSpPr txBox="1"/>
          <p:nvPr/>
        </p:nvSpPr>
        <p:spPr>
          <a:xfrm>
            <a:off x="1093690" y="1301307"/>
            <a:ext cx="850202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¿DE DÓNDE VIENEN LAS VISITAS A SITIOS WEB DE MEDIOS DE COMUNICACIÓN EN ECUADOR? </a:t>
            </a:r>
            <a:endParaRPr lang="en-US" b="1">
              <a:solidFill>
                <a:schemeClr val="accent3">
                  <a:lumMod val="49000"/>
                </a:schemeClr>
              </a:solidFill>
            </a:endParaRPr>
          </a:p>
        </p:txBody>
      </p:sp>
      <p:sp>
        <p:nvSpPr>
          <p:cNvPr id="7" name="CuadroTexto 5">
            <a:extLst>
              <a:ext uri="{FF2B5EF4-FFF2-40B4-BE49-F238E27FC236}">
                <a16:creationId xmlns:a16="http://schemas.microsoft.com/office/drawing/2014/main" id="{D8D5912E-5823-8A7C-45E7-91EC94E8B55C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Medios de Comunicación Locales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EF0DC8-0C7F-E96C-9122-40E292500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482" y="2011106"/>
            <a:ext cx="8506466" cy="4942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0388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1440B6-31C8-56EC-A96A-852710517D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BE121B88-03AC-DEFC-BDBE-648FC2D2F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7" y="1151758"/>
            <a:ext cx="10523710" cy="1046605"/>
          </a:xfrm>
        </p:spPr>
        <p:txBody>
          <a:bodyPr/>
          <a:lstStyle/>
          <a:p>
            <a:r>
              <a:rPr lang="es-EC" sz="4400" b="0"/>
              <a:t>MEDIOS DE COMUNICACIÓN EN ECUADOR </a:t>
            </a:r>
            <a:endParaRPr lang="en-US" sz="440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1CC8841-EC1C-A3E8-6927-00B58CEBA2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39</a:t>
            </a:fld>
            <a:endParaRPr lang="es-EC"/>
          </a:p>
        </p:txBody>
      </p:sp>
      <p:pic>
        <p:nvPicPr>
          <p:cNvPr id="517" name="Picture 516" descr="Noticias globales - Iconos gratis de logo">
            <a:extLst>
              <a:ext uri="{FF2B5EF4-FFF2-40B4-BE49-F238E27FC236}">
                <a16:creationId xmlns:a16="http://schemas.microsoft.com/office/drawing/2014/main" id="{CC3B23DD-B189-8EC3-6B3E-504E3CD1AB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2410" y="2505095"/>
            <a:ext cx="3668291" cy="3789353"/>
          </a:xfrm>
          <a:prstGeom prst="rect">
            <a:avLst/>
          </a:prstGeom>
        </p:spPr>
      </p:pic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2D565F4F-96AF-21F0-4802-68FF3A3D2C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40450612"/>
              </p:ext>
            </p:extLst>
          </p:nvPr>
        </p:nvGraphicFramePr>
        <p:xfrm>
          <a:off x="2409693" y="2194722"/>
          <a:ext cx="8113164" cy="48187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05" name="CuadroTexto 5">
            <a:extLst>
              <a:ext uri="{FF2B5EF4-FFF2-40B4-BE49-F238E27FC236}">
                <a16:creationId xmlns:a16="http://schemas.microsoft.com/office/drawing/2014/main" id="{2A7998DB-3756-F88D-9419-691605A9144E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Medios de Comunicación Locales</a:t>
            </a:r>
          </a:p>
        </p:txBody>
      </p:sp>
    </p:spTree>
    <p:extLst>
      <p:ext uri="{BB962C8B-B14F-4D97-AF65-F5344CB8AC3E}">
        <p14:creationId xmlns:p14="http://schemas.microsoft.com/office/powerpoint/2010/main" val="2753452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6D82CA-8950-22E4-BF6C-0A5E3BCB0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E2211F-6656-CB6E-097A-B0560030C1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4</a:t>
            </a:fld>
            <a:endParaRPr lang="es-EC"/>
          </a:p>
        </p:txBody>
      </p:sp>
      <p:sp>
        <p:nvSpPr>
          <p:cNvPr id="45" name="Título 1">
            <a:extLst>
              <a:ext uri="{FF2B5EF4-FFF2-40B4-BE49-F238E27FC236}">
                <a16:creationId xmlns:a16="http://schemas.microsoft.com/office/drawing/2014/main" id="{300C3929-7CF6-01A9-DB30-C03C08834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1334245"/>
            <a:ext cx="9085342" cy="888465"/>
          </a:xfrm>
        </p:spPr>
        <p:txBody>
          <a:bodyPr/>
          <a:lstStyle/>
          <a:p>
            <a:pPr algn="ctr"/>
            <a:r>
              <a:rPr lang="es-EC" sz="3200"/>
              <a:t>Contexto actual del país</a:t>
            </a:r>
            <a:endParaRPr lang="es-ES"/>
          </a:p>
        </p:txBody>
      </p:sp>
      <p:pic>
        <p:nvPicPr>
          <p:cNvPr id="12" name="Imagen 11" descr="Interfaz de usuario gráfica, Texto, Aplicación, Chat o mensaje de texto&#10;&#10;El contenido generado por IA puede ser incorrecto.">
            <a:extLst>
              <a:ext uri="{FF2B5EF4-FFF2-40B4-BE49-F238E27FC236}">
                <a16:creationId xmlns:a16="http://schemas.microsoft.com/office/drawing/2014/main" id="{225AEFBE-2983-ECC9-8DA2-1ED744EEC7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368" t="157" r="8508" b="-3801"/>
          <a:stretch>
            <a:fillRect/>
          </a:stretch>
        </p:blipFill>
        <p:spPr>
          <a:xfrm>
            <a:off x="4188132" y="4654404"/>
            <a:ext cx="2308375" cy="2389025"/>
          </a:xfrm>
          <a:prstGeom prst="rect">
            <a:avLst/>
          </a:prstGeom>
        </p:spPr>
      </p:pic>
      <p:pic>
        <p:nvPicPr>
          <p:cNvPr id="13" name="Imagen 12" descr="Interfaz de usuario gráfica, Texto, Aplicación, Chat o mensaje de texto&#10;&#10;El contenido generado por IA puede ser incorrecto.">
            <a:extLst>
              <a:ext uri="{FF2B5EF4-FFF2-40B4-BE49-F238E27FC236}">
                <a16:creationId xmlns:a16="http://schemas.microsoft.com/office/drawing/2014/main" id="{1CCAA137-29C5-5CAA-83F2-D4E707BC0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6263" y="2217261"/>
            <a:ext cx="4930636" cy="2428875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B2597B4D-8B48-1B9D-8187-8D5319997713}"/>
              </a:ext>
            </a:extLst>
          </p:cNvPr>
          <p:cNvSpPr txBox="1"/>
          <p:nvPr/>
        </p:nvSpPr>
        <p:spPr>
          <a:xfrm>
            <a:off x="4887098" y="431339"/>
            <a:ext cx="5655635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3200" b="1">
                <a:solidFill>
                  <a:srgbClr val="446E42"/>
                </a:solidFill>
              </a:rPr>
              <a:t>Niveles de digitalización</a:t>
            </a:r>
          </a:p>
        </p:txBody>
      </p:sp>
    </p:spTree>
    <p:extLst>
      <p:ext uri="{BB962C8B-B14F-4D97-AF65-F5344CB8AC3E}">
        <p14:creationId xmlns:p14="http://schemas.microsoft.com/office/powerpoint/2010/main" val="35197164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F58731-7DBA-2EC3-3BF9-4EBFDA6133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781DBB40-9B8C-6EDB-2840-4C3A935FC2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493" y="1350639"/>
            <a:ext cx="8398670" cy="653019"/>
          </a:xfrm>
        </p:spPr>
        <p:txBody>
          <a:bodyPr/>
          <a:lstStyle/>
          <a:p>
            <a:r>
              <a:rPr lang="es-ES" b="0"/>
              <a:t>Conclusiones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3B190F0-1D6C-FCD9-5501-BA839371A4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40</a:t>
            </a:fld>
            <a:endParaRPr lang="es-EC"/>
          </a:p>
        </p:txBody>
      </p:sp>
      <p:graphicFrame>
        <p:nvGraphicFramePr>
          <p:cNvPr id="5" name="Diagrama 5">
            <a:extLst>
              <a:ext uri="{FF2B5EF4-FFF2-40B4-BE49-F238E27FC236}">
                <a16:creationId xmlns:a16="http://schemas.microsoft.com/office/drawing/2014/main" id="{E89FECD2-922B-232E-A9FE-8A8C8784C2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0076110"/>
              </p:ext>
            </p:extLst>
          </p:nvPr>
        </p:nvGraphicFramePr>
        <p:xfrm>
          <a:off x="917420" y="2285581"/>
          <a:ext cx="8171883" cy="44979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9" name="CuadroTexto 5">
            <a:extLst>
              <a:ext uri="{FF2B5EF4-FFF2-40B4-BE49-F238E27FC236}">
                <a16:creationId xmlns:a16="http://schemas.microsoft.com/office/drawing/2014/main" id="{D5553ABA-EEEC-A0F6-C65C-93042EC4CE74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Medios de Comunicación Locales</a:t>
            </a:r>
          </a:p>
        </p:txBody>
      </p:sp>
    </p:spTree>
    <p:extLst>
      <p:ext uri="{BB962C8B-B14F-4D97-AF65-F5344CB8AC3E}">
        <p14:creationId xmlns:p14="http://schemas.microsoft.com/office/powerpoint/2010/main" val="42936931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0972D8-8AC3-7E9D-DE7E-2A3AD68A79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01A39C-E9B1-84FD-3BF0-535D56972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3337192"/>
            <a:ext cx="9085342" cy="888465"/>
          </a:xfrm>
        </p:spPr>
        <p:txBody>
          <a:bodyPr/>
          <a:lstStyle/>
          <a:p>
            <a:pPr algn="ctr"/>
            <a:r>
              <a:rPr lang="es-EC"/>
              <a:t>Cap.6: Bancos</a:t>
            </a:r>
            <a:br>
              <a:rPr lang="es-EC"/>
            </a:br>
            <a:endParaRPr lang="es-EC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8E24806-50AD-4846-64BB-DC5F211D75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41</a:t>
            </a:fld>
            <a:endParaRPr lang="es-EC"/>
          </a:p>
        </p:txBody>
      </p:sp>
      <p:sp>
        <p:nvSpPr>
          <p:cNvPr id="5" name="CuadroTexto 5">
            <a:extLst>
              <a:ext uri="{FF2B5EF4-FFF2-40B4-BE49-F238E27FC236}">
                <a16:creationId xmlns:a16="http://schemas.microsoft.com/office/drawing/2014/main" id="{D9B12304-80B7-4755-BD24-25FD87B0F414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Bancos Grandes del Ecuador</a:t>
            </a:r>
          </a:p>
        </p:txBody>
      </p:sp>
    </p:spTree>
    <p:extLst>
      <p:ext uri="{BB962C8B-B14F-4D97-AF65-F5344CB8AC3E}">
        <p14:creationId xmlns:p14="http://schemas.microsoft.com/office/powerpoint/2010/main" val="6512073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71D3F2-77E9-0617-55C3-BC343E5D32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Bank PNG para descargar gratis">
            <a:extLst>
              <a:ext uri="{FF2B5EF4-FFF2-40B4-BE49-F238E27FC236}">
                <a16:creationId xmlns:a16="http://schemas.microsoft.com/office/drawing/2014/main" id="{D93F6086-1C6B-5613-8FB1-7358C3F74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88" y="2975886"/>
            <a:ext cx="3481369" cy="2662415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DD242BC3-0274-DB4C-F417-8DD1A5A1ED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7" y="1151758"/>
            <a:ext cx="10523710" cy="1046605"/>
          </a:xfrm>
        </p:spPr>
        <p:txBody>
          <a:bodyPr/>
          <a:lstStyle/>
          <a:p>
            <a:r>
              <a:rPr lang="es-EC" sz="4400" b="0"/>
              <a:t>BANCOS DEL ECUADOR </a:t>
            </a:r>
            <a:endParaRPr lang="en-US" sz="440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853494D-8DB1-C50E-28F2-97BDBC36C8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42</a:t>
            </a:fld>
            <a:endParaRPr lang="es-EC"/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515E1D3A-A7B6-DC98-5858-F118AB4284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4321498"/>
              </p:ext>
            </p:extLst>
          </p:nvPr>
        </p:nvGraphicFramePr>
        <p:xfrm>
          <a:off x="2409693" y="2194722"/>
          <a:ext cx="8113164" cy="48187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30" name="CuadroTexto 5">
            <a:extLst>
              <a:ext uri="{FF2B5EF4-FFF2-40B4-BE49-F238E27FC236}">
                <a16:creationId xmlns:a16="http://schemas.microsoft.com/office/drawing/2014/main" id="{0EA151C8-0B7A-5B0C-5653-915DB6C982E9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Bancos Grandes del Ecuador</a:t>
            </a:r>
          </a:p>
        </p:txBody>
      </p:sp>
    </p:spTree>
    <p:extLst>
      <p:ext uri="{BB962C8B-B14F-4D97-AF65-F5344CB8AC3E}">
        <p14:creationId xmlns:p14="http://schemas.microsoft.com/office/powerpoint/2010/main" val="13664787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0C8718-18AD-8AFB-0585-2249BC122B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92B4499-A056-9FF1-36CA-B2FAF7A8CBC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43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88AFC65-8C76-826E-E264-7A6598CED804}"/>
              </a:ext>
            </a:extLst>
          </p:cNvPr>
          <p:cNvSpPr txBox="1"/>
          <p:nvPr/>
        </p:nvSpPr>
        <p:spPr>
          <a:xfrm>
            <a:off x="1791127" y="1299103"/>
            <a:ext cx="7098878" cy="8925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800" b="1">
                <a:solidFill>
                  <a:schemeClr val="accent3">
                    <a:lumMod val="49000"/>
                  </a:schemeClr>
                </a:solidFill>
              </a:rPr>
              <a:t>Ranking de Accesibilidad Web de grandes bancos del Ecuador Marzo 2025 </a:t>
            </a:r>
            <a:endParaRPr lang="en-US" sz="1800" b="1">
              <a:solidFill>
                <a:schemeClr val="accent3">
                  <a:lumMod val="49000"/>
                </a:schemeClr>
              </a:solidFill>
            </a:endParaRPr>
          </a:p>
          <a:p>
            <a:pPr algn="ctr"/>
            <a:endParaRPr lang="es-ES" sz="1600" b="1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DA15192-79B7-66AE-08B0-7ABEE4D61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3812" y="1884872"/>
            <a:ext cx="5821772" cy="5013945"/>
          </a:xfrm>
          <a:prstGeom prst="rect">
            <a:avLst/>
          </a:prstGeom>
        </p:spPr>
      </p:pic>
      <p:sp>
        <p:nvSpPr>
          <p:cNvPr id="5" name="CuadroTexto 5">
            <a:extLst>
              <a:ext uri="{FF2B5EF4-FFF2-40B4-BE49-F238E27FC236}">
                <a16:creationId xmlns:a16="http://schemas.microsoft.com/office/drawing/2014/main" id="{CB6AAB27-8011-CF13-D9B5-A536C34B2B63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Bancos Grandes del Ecuador</a:t>
            </a:r>
          </a:p>
        </p:txBody>
      </p:sp>
    </p:spTree>
    <p:extLst>
      <p:ext uri="{BB962C8B-B14F-4D97-AF65-F5344CB8AC3E}">
        <p14:creationId xmlns:p14="http://schemas.microsoft.com/office/powerpoint/2010/main" val="25340009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EAF863-4A0A-7100-CFE6-E9ED8AE1B4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7E441E2-5A3B-65D5-C9DB-1F47235D37E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44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6BA6353-6916-8F61-C76D-91A89FCCE074}"/>
              </a:ext>
            </a:extLst>
          </p:cNvPr>
          <p:cNvSpPr txBox="1"/>
          <p:nvPr/>
        </p:nvSpPr>
        <p:spPr>
          <a:xfrm>
            <a:off x="1791127" y="1299103"/>
            <a:ext cx="7098878" cy="61555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800" b="1">
                <a:solidFill>
                  <a:schemeClr val="accent3">
                    <a:lumMod val="49000"/>
                  </a:schemeClr>
                </a:solidFill>
              </a:rPr>
              <a:t>Top 10 de visitas web a bancos grandes del Ecuador </a:t>
            </a:r>
            <a:endParaRPr lang="en-US" b="1">
              <a:solidFill>
                <a:schemeClr val="accent3">
                  <a:lumMod val="49000"/>
                </a:schemeClr>
              </a:solidFill>
            </a:endParaRPr>
          </a:p>
          <a:p>
            <a:pPr algn="ctr"/>
            <a:endParaRPr lang="es-ES" sz="1600" b="1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2DB66D-9F31-5794-6566-058460D7E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856" y="1994588"/>
            <a:ext cx="5163684" cy="5000625"/>
          </a:xfrm>
          <a:prstGeom prst="rect">
            <a:avLst/>
          </a:prstGeom>
        </p:spPr>
      </p:pic>
      <p:sp>
        <p:nvSpPr>
          <p:cNvPr id="7" name="CuadroTexto 5">
            <a:extLst>
              <a:ext uri="{FF2B5EF4-FFF2-40B4-BE49-F238E27FC236}">
                <a16:creationId xmlns:a16="http://schemas.microsoft.com/office/drawing/2014/main" id="{0C8E2270-E732-A185-4F59-B4302110C787}"/>
              </a:ext>
            </a:extLst>
          </p:cNvPr>
          <p:cNvSpPr txBox="1"/>
          <p:nvPr/>
        </p:nvSpPr>
        <p:spPr>
          <a:xfrm>
            <a:off x="5102932" y="536174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Bancos Grandes del Ecuador</a:t>
            </a:r>
          </a:p>
        </p:txBody>
      </p:sp>
    </p:spTree>
    <p:extLst>
      <p:ext uri="{BB962C8B-B14F-4D97-AF65-F5344CB8AC3E}">
        <p14:creationId xmlns:p14="http://schemas.microsoft.com/office/powerpoint/2010/main" val="41773434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A03A91-481F-7640-B6B4-3C8667F6B4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C176D4E-EAB2-C51C-8116-30BAC40000F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45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3D28568-62C5-FB09-FFAA-C743207067AC}"/>
              </a:ext>
            </a:extLst>
          </p:cNvPr>
          <p:cNvSpPr txBox="1"/>
          <p:nvPr/>
        </p:nvSpPr>
        <p:spPr>
          <a:xfrm>
            <a:off x="1791127" y="1299103"/>
            <a:ext cx="7098878" cy="8925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800">
                <a:solidFill>
                  <a:schemeClr val="accent3">
                    <a:lumMod val="49000"/>
                  </a:schemeClr>
                </a:solidFill>
              </a:rPr>
              <a:t>Variación de visitas web a bancos grandes del Ecuador 2024 vs 2025</a:t>
            </a:r>
            <a:endParaRPr lang="en-US">
              <a:solidFill>
                <a:schemeClr val="accent3">
                  <a:lumMod val="49000"/>
                </a:schemeClr>
              </a:solidFill>
            </a:endParaRPr>
          </a:p>
          <a:p>
            <a:pPr algn="ctr"/>
            <a:endParaRPr lang="es-ES" sz="1600" b="1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A67DAD-F016-7757-4835-41286D4D2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045" y="1879009"/>
            <a:ext cx="8589003" cy="5161398"/>
          </a:xfrm>
          <a:prstGeom prst="rect">
            <a:avLst/>
          </a:prstGeom>
        </p:spPr>
      </p:pic>
      <p:sp>
        <p:nvSpPr>
          <p:cNvPr id="7" name="CuadroTexto 5">
            <a:extLst>
              <a:ext uri="{FF2B5EF4-FFF2-40B4-BE49-F238E27FC236}">
                <a16:creationId xmlns:a16="http://schemas.microsoft.com/office/drawing/2014/main" id="{EA11E6C9-6DD6-E0C5-5A07-15A49E426371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Bancos Grandes del Ecuador</a:t>
            </a:r>
          </a:p>
        </p:txBody>
      </p:sp>
    </p:spTree>
    <p:extLst>
      <p:ext uri="{BB962C8B-B14F-4D97-AF65-F5344CB8AC3E}">
        <p14:creationId xmlns:p14="http://schemas.microsoft.com/office/powerpoint/2010/main" val="2195010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73B281-FF05-8721-42AA-A0554FA66B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ED2145B-1199-699E-A255-32BD186C5F7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46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7025DDE-5BE6-67CB-8776-9667C8186D6C}"/>
              </a:ext>
            </a:extLst>
          </p:cNvPr>
          <p:cNvSpPr txBox="1"/>
          <p:nvPr/>
        </p:nvSpPr>
        <p:spPr>
          <a:xfrm>
            <a:off x="1791127" y="1299103"/>
            <a:ext cx="7098878" cy="8925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800" b="1">
                <a:solidFill>
                  <a:schemeClr val="accent3">
                    <a:lumMod val="49000"/>
                  </a:schemeClr>
                </a:solidFill>
              </a:rPr>
              <a:t>Top 10 duración de visitas web a bancos grandes del Ecuador Atención Captada</a:t>
            </a:r>
            <a:endParaRPr lang="en-US" b="1">
              <a:solidFill>
                <a:schemeClr val="accent3">
                  <a:lumMod val="49000"/>
                </a:schemeClr>
              </a:solidFill>
            </a:endParaRPr>
          </a:p>
          <a:p>
            <a:pPr algn="ctr"/>
            <a:endParaRPr lang="es-ES" sz="1600" b="1">
              <a:solidFill>
                <a:schemeClr val="accent3">
                  <a:lumMod val="49000"/>
                </a:schemeClr>
              </a:solidFill>
            </a:endParaRPr>
          </a:p>
        </p:txBody>
      </p:sp>
      <p:sp>
        <p:nvSpPr>
          <p:cNvPr id="5" name="CuadroTexto 5">
            <a:extLst>
              <a:ext uri="{FF2B5EF4-FFF2-40B4-BE49-F238E27FC236}">
                <a16:creationId xmlns:a16="http://schemas.microsoft.com/office/drawing/2014/main" id="{28FA581C-3128-5B96-24CA-07DCF9848A58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Bancos Grandes del Ecuador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8687BB-6605-0D3C-52C4-9F12E5AA3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8824" y="2030883"/>
            <a:ext cx="5575092" cy="467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61612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F44F4E-3D03-1703-C805-BB27669AD1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E0A6F7A-8A8A-6C68-BAFB-DA9C348ABA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47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16100E1-F472-C5B0-F25F-CEACE18AEC7C}"/>
              </a:ext>
            </a:extLst>
          </p:cNvPr>
          <p:cNvSpPr txBox="1"/>
          <p:nvPr/>
        </p:nvSpPr>
        <p:spPr>
          <a:xfrm>
            <a:off x="1791127" y="1299103"/>
            <a:ext cx="7098878" cy="8925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800" b="1">
                <a:solidFill>
                  <a:schemeClr val="accent3">
                    <a:lumMod val="49000"/>
                  </a:schemeClr>
                </a:solidFill>
              </a:rPr>
              <a:t>Top 10 páginas por visita a sitios web de bancos grandes del Ecuador Profundidad de Navegación</a:t>
            </a:r>
            <a:endParaRPr lang="en-US" b="1">
              <a:solidFill>
                <a:schemeClr val="accent3">
                  <a:lumMod val="49000"/>
                </a:schemeClr>
              </a:solidFill>
            </a:endParaRPr>
          </a:p>
          <a:p>
            <a:pPr algn="ctr"/>
            <a:endParaRPr lang="es-ES" sz="1600" b="1">
              <a:solidFill>
                <a:schemeClr val="accent3">
                  <a:lumMod val="49000"/>
                </a:schemeClr>
              </a:solidFill>
            </a:endParaRPr>
          </a:p>
        </p:txBody>
      </p:sp>
      <p:sp>
        <p:nvSpPr>
          <p:cNvPr id="5" name="CuadroTexto 5">
            <a:extLst>
              <a:ext uri="{FF2B5EF4-FFF2-40B4-BE49-F238E27FC236}">
                <a16:creationId xmlns:a16="http://schemas.microsoft.com/office/drawing/2014/main" id="{95B52B91-C7E6-6ED7-B8D2-FF023897B815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Bancos Grandes del Ecuador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49FCE2-7FDD-46C0-1A26-E799CCECE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9916" y="2048724"/>
            <a:ext cx="5649565" cy="463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3718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8B9265-806E-DBA3-E295-2E1441D652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A90AD9-8087-0F4B-9892-389A6815D00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48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6860393-7E83-0C96-5AD2-1E6F2B74CC17}"/>
              </a:ext>
            </a:extLst>
          </p:cNvPr>
          <p:cNvSpPr txBox="1"/>
          <p:nvPr/>
        </p:nvSpPr>
        <p:spPr>
          <a:xfrm>
            <a:off x="1791127" y="1299103"/>
            <a:ext cx="709887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Top 10 páginas por visitas unitarias sin clics adicionales a bancos grandes del Ecuador Tasa de Rebote</a:t>
            </a:r>
            <a:endParaRPr lang="en-US" b="1">
              <a:solidFill>
                <a:schemeClr val="accent3">
                  <a:lumMod val="49000"/>
                </a:schemeClr>
              </a:solidFill>
            </a:endParaRPr>
          </a:p>
        </p:txBody>
      </p:sp>
      <p:sp>
        <p:nvSpPr>
          <p:cNvPr id="5" name="CuadroTexto 5">
            <a:extLst>
              <a:ext uri="{FF2B5EF4-FFF2-40B4-BE49-F238E27FC236}">
                <a16:creationId xmlns:a16="http://schemas.microsoft.com/office/drawing/2014/main" id="{2EA085A4-B400-29ED-DE48-ABEA259E981D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Bancos Grandes del Ecuador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49B5FA-B352-6EB8-1E88-0FF5F55A3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9916" y="2004293"/>
            <a:ext cx="5649565" cy="469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444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187A05-A9F2-F036-1AA3-BD9EECDFD2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CE3BF0D-C12C-BB53-A8EC-574BE929804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49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BDADB46-DE51-80ED-2B4A-50E96D76CF9F}"/>
              </a:ext>
            </a:extLst>
          </p:cNvPr>
          <p:cNvSpPr txBox="1"/>
          <p:nvPr/>
        </p:nvSpPr>
        <p:spPr>
          <a:xfrm>
            <a:off x="1791127" y="1299103"/>
            <a:ext cx="709887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FUENTES DE TRÁFICO A SITIOS WEB DE BANCOS EN ECUADOR - ENERO 2025</a:t>
            </a:r>
            <a:endParaRPr lang="en-US" b="1">
              <a:solidFill>
                <a:schemeClr val="accent3">
                  <a:lumMod val="49000"/>
                </a:schemeClr>
              </a:solidFill>
            </a:endParaRPr>
          </a:p>
        </p:txBody>
      </p:sp>
      <p:sp>
        <p:nvSpPr>
          <p:cNvPr id="5" name="CuadroTexto 5">
            <a:extLst>
              <a:ext uri="{FF2B5EF4-FFF2-40B4-BE49-F238E27FC236}">
                <a16:creationId xmlns:a16="http://schemas.microsoft.com/office/drawing/2014/main" id="{1BD1E5AE-B645-3DA1-231E-5D30E7FEA681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Bancos Grandes del Ecuador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8CB60F-CAA4-BF3F-1814-74B176758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832" y="2086703"/>
            <a:ext cx="8345732" cy="475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006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F97565-9CB0-6700-6DA1-9C44504A61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CDD73A7-751F-1570-60D7-E18FB82C3C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5</a:t>
            </a:fld>
            <a:endParaRPr lang="es-EC"/>
          </a:p>
        </p:txBody>
      </p:sp>
      <p:sp>
        <p:nvSpPr>
          <p:cNvPr id="45" name="Título 1">
            <a:extLst>
              <a:ext uri="{FF2B5EF4-FFF2-40B4-BE49-F238E27FC236}">
                <a16:creationId xmlns:a16="http://schemas.microsoft.com/office/drawing/2014/main" id="{C8235A50-48B2-6C70-F970-1BC6D8E25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1334245"/>
            <a:ext cx="9085342" cy="888465"/>
          </a:xfrm>
        </p:spPr>
        <p:txBody>
          <a:bodyPr/>
          <a:lstStyle/>
          <a:p>
            <a:pPr algn="ctr"/>
            <a:r>
              <a:rPr lang="es-EC" sz="2400"/>
              <a:t>Provincias con mayor cantidad de usuarios </a:t>
            </a:r>
          </a:p>
        </p:txBody>
      </p:sp>
      <p:pic>
        <p:nvPicPr>
          <p:cNvPr id="20" name="Imagen 19" descr="Gráfico, Gráfico de rectángulos&#10;&#10;El contenido generado por IA puede ser incorrecto.">
            <a:extLst>
              <a:ext uri="{FF2B5EF4-FFF2-40B4-BE49-F238E27FC236}">
                <a16:creationId xmlns:a16="http://schemas.microsoft.com/office/drawing/2014/main" id="{41EBD96A-0AD7-43C1-0C22-F0881C42C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850" y="1780483"/>
            <a:ext cx="8414897" cy="540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77828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F58731-7DBA-2EC3-3BF9-4EBFDA6133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781DBB40-9B8C-6EDB-2840-4C3A935FC2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493" y="1350639"/>
            <a:ext cx="8398670" cy="653019"/>
          </a:xfrm>
        </p:spPr>
        <p:txBody>
          <a:bodyPr/>
          <a:lstStyle/>
          <a:p>
            <a:r>
              <a:rPr lang="es-ES" b="0"/>
              <a:t>Conclusiones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3B190F0-1D6C-FCD9-5501-BA839371A4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50</a:t>
            </a:fld>
            <a:endParaRPr lang="es-EC"/>
          </a:p>
        </p:txBody>
      </p:sp>
      <p:graphicFrame>
        <p:nvGraphicFramePr>
          <p:cNvPr id="5" name="Diagrama 5">
            <a:extLst>
              <a:ext uri="{FF2B5EF4-FFF2-40B4-BE49-F238E27FC236}">
                <a16:creationId xmlns:a16="http://schemas.microsoft.com/office/drawing/2014/main" id="{E89FECD2-922B-232E-A9FE-8A8C8784C223}"/>
              </a:ext>
            </a:extLst>
          </p:cNvPr>
          <p:cNvGraphicFramePr/>
          <p:nvPr/>
        </p:nvGraphicFramePr>
        <p:xfrm>
          <a:off x="917420" y="2285581"/>
          <a:ext cx="8171883" cy="44979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7" name="CuadroTexto 5">
            <a:extLst>
              <a:ext uri="{FF2B5EF4-FFF2-40B4-BE49-F238E27FC236}">
                <a16:creationId xmlns:a16="http://schemas.microsoft.com/office/drawing/2014/main" id="{F05804F7-4EC0-0E2B-C882-BA57303AABEC}"/>
              </a:ext>
            </a:extLst>
          </p:cNvPr>
          <p:cNvSpPr txBox="1"/>
          <p:nvPr/>
        </p:nvSpPr>
        <p:spPr>
          <a:xfrm>
            <a:off x="4918815" y="526469"/>
            <a:ext cx="5655635" cy="46166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2400" b="1">
                <a:solidFill>
                  <a:srgbClr val="446E42"/>
                </a:solidFill>
              </a:rPr>
              <a:t>Bancos Grandes del Ecuador</a:t>
            </a:r>
          </a:p>
        </p:txBody>
      </p:sp>
    </p:spTree>
    <p:extLst>
      <p:ext uri="{BB962C8B-B14F-4D97-AF65-F5344CB8AC3E}">
        <p14:creationId xmlns:p14="http://schemas.microsoft.com/office/powerpoint/2010/main" val="410456974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B3845A-D533-6AC5-214A-C87A5EF2F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A89576-9951-98FF-CF9B-34A14101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3337192"/>
            <a:ext cx="9085342" cy="888465"/>
          </a:xfrm>
        </p:spPr>
        <p:txBody>
          <a:bodyPr/>
          <a:lstStyle/>
          <a:p>
            <a:pPr algn="ctr"/>
            <a:r>
              <a:rPr lang="es-EC"/>
              <a:t>Cap.7: Universidades</a:t>
            </a:r>
            <a:br>
              <a:rPr lang="es-EC"/>
            </a:br>
            <a:endParaRPr lang="es-EC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27CDB3C-678D-8CDA-1961-22B2243B44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51</a:t>
            </a:fld>
            <a:endParaRPr lang="es-EC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8E521FE-F6CE-029D-ACA2-EAE31FF2B899}"/>
              </a:ext>
            </a:extLst>
          </p:cNvPr>
          <p:cNvSpPr txBox="1"/>
          <p:nvPr/>
        </p:nvSpPr>
        <p:spPr>
          <a:xfrm>
            <a:off x="4887098" y="431339"/>
            <a:ext cx="5655635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C" sz="3200" b="1">
                <a:solidFill>
                  <a:srgbClr val="446E42"/>
                </a:solidFill>
              </a:rPr>
              <a:t>Universidades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1771112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204D24-6253-E50F-7F26-4BD7EAE3F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8FBBC0E-9816-651C-50F2-A7D06FDB73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52</a:t>
            </a:fld>
            <a:endParaRPr lang="es-EC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419CD51-18AB-4EE8-A5BC-3640A6577DC1}"/>
              </a:ext>
            </a:extLst>
          </p:cNvPr>
          <p:cNvSpPr txBox="1"/>
          <p:nvPr/>
        </p:nvSpPr>
        <p:spPr>
          <a:xfrm>
            <a:off x="4887098" y="431339"/>
            <a:ext cx="5655635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C" sz="3200" b="1">
                <a:solidFill>
                  <a:srgbClr val="446E42"/>
                </a:solidFill>
              </a:rPr>
              <a:t>Universidades</a:t>
            </a:r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0161943-8F8D-EE42-5F59-EE2E6140C2BC}"/>
              </a:ext>
            </a:extLst>
          </p:cNvPr>
          <p:cNvSpPr txBox="1"/>
          <p:nvPr/>
        </p:nvSpPr>
        <p:spPr>
          <a:xfrm>
            <a:off x="1791127" y="1299103"/>
            <a:ext cx="709887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800" b="1">
                <a:solidFill>
                  <a:schemeClr val="accent3">
                    <a:lumMod val="49000"/>
                  </a:schemeClr>
                </a:solidFill>
              </a:rPr>
              <a:t>Panorama general actual</a:t>
            </a:r>
            <a:endParaRPr lang="es-ES" sz="2800">
              <a:solidFill>
                <a:schemeClr val="accent3">
                  <a:lumMod val="49000"/>
                </a:schemeClr>
              </a:solidFill>
            </a:endParaRPr>
          </a:p>
        </p:txBody>
      </p:sp>
      <p:graphicFrame>
        <p:nvGraphicFramePr>
          <p:cNvPr id="9" name="Diagrama 8">
            <a:extLst>
              <a:ext uri="{FF2B5EF4-FFF2-40B4-BE49-F238E27FC236}">
                <a16:creationId xmlns:a16="http://schemas.microsoft.com/office/drawing/2014/main" id="{11C0D901-7E40-AABF-57D8-4BE5EE187C8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7031880"/>
              </p:ext>
            </p:extLst>
          </p:nvPr>
        </p:nvGraphicFramePr>
        <p:xfrm>
          <a:off x="294008" y="2161846"/>
          <a:ext cx="10231252" cy="48050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6350706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97A21E-6629-8F8F-AAB2-C104AE8A20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95BABC8-9E94-66B7-3AD5-B4DDE08B84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53</a:t>
            </a:fld>
            <a:endParaRPr lang="es-EC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4BC7F9F7-9D77-B1A9-E9AF-137FBA29F203}"/>
              </a:ext>
            </a:extLst>
          </p:cNvPr>
          <p:cNvSpPr txBox="1"/>
          <p:nvPr/>
        </p:nvSpPr>
        <p:spPr>
          <a:xfrm>
            <a:off x="4887098" y="431339"/>
            <a:ext cx="5655635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C" sz="3200" b="1">
                <a:solidFill>
                  <a:srgbClr val="446E42"/>
                </a:solidFill>
              </a:rPr>
              <a:t>Universidades</a:t>
            </a:r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1739A85-AD75-C2B8-935E-3FBFC6C4A112}"/>
              </a:ext>
            </a:extLst>
          </p:cNvPr>
          <p:cNvSpPr txBox="1"/>
          <p:nvPr/>
        </p:nvSpPr>
        <p:spPr>
          <a:xfrm>
            <a:off x="1791127" y="1299103"/>
            <a:ext cx="709887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800" b="1">
                <a:solidFill>
                  <a:schemeClr val="accent3">
                    <a:lumMod val="49000"/>
                  </a:schemeClr>
                </a:solidFill>
              </a:rPr>
              <a:t>¿Qué universidades son más buscadas?</a:t>
            </a:r>
            <a:endParaRPr lang="es-ES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25" name="Imagen 24" descr="Gráfico&#10;&#10;El contenido generado por IA puede ser incorrecto.">
            <a:extLst>
              <a:ext uri="{FF2B5EF4-FFF2-40B4-BE49-F238E27FC236}">
                <a16:creationId xmlns:a16="http://schemas.microsoft.com/office/drawing/2014/main" id="{934042DA-9C8C-8FC5-A69E-0DBD76086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436" y="1884327"/>
            <a:ext cx="8443000" cy="463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33390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3912F8-DA04-73F0-D22C-B0AF8DDD8A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4BCC116-5733-4E62-FA06-143B269394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54</a:t>
            </a:fld>
            <a:endParaRPr lang="es-EC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69B0A806-FF6E-19B1-2FE7-153BC27355C1}"/>
              </a:ext>
            </a:extLst>
          </p:cNvPr>
          <p:cNvSpPr txBox="1"/>
          <p:nvPr/>
        </p:nvSpPr>
        <p:spPr>
          <a:xfrm>
            <a:off x="4887098" y="431339"/>
            <a:ext cx="5655635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C" sz="3200" b="1">
                <a:solidFill>
                  <a:srgbClr val="446E42"/>
                </a:solidFill>
              </a:rPr>
              <a:t>Accesibilidad Web</a:t>
            </a:r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516DF23-C6E0-575E-AB58-946C6C24CC74}"/>
              </a:ext>
            </a:extLst>
          </p:cNvPr>
          <p:cNvSpPr txBox="1"/>
          <p:nvPr/>
        </p:nvSpPr>
        <p:spPr>
          <a:xfrm>
            <a:off x="1791127" y="1299103"/>
            <a:ext cx="7098878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800" b="1">
                <a:solidFill>
                  <a:schemeClr val="accent3">
                    <a:lumMod val="49000"/>
                  </a:schemeClr>
                </a:solidFill>
              </a:rPr>
              <a:t>¿Qué tan fáciles de entender son las páginas de las Universidades?</a:t>
            </a:r>
            <a:endParaRPr lang="es-ES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25" name="Imagen 24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68531020-950A-7D0B-4527-8C60F89A6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7637" y="2593539"/>
            <a:ext cx="7982072" cy="4502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26177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89C5A1-803A-F056-9847-FEF782FB1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FA36BBE-1087-7CB8-1884-148BDE8345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55</a:t>
            </a:fld>
            <a:endParaRPr lang="es-EC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31C90768-4AEB-B7E3-711B-D10C32A474EE}"/>
              </a:ext>
            </a:extLst>
          </p:cNvPr>
          <p:cNvSpPr txBox="1"/>
          <p:nvPr/>
        </p:nvSpPr>
        <p:spPr>
          <a:xfrm>
            <a:off x="4887098" y="431339"/>
            <a:ext cx="5655635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C" sz="3200" b="1">
                <a:solidFill>
                  <a:srgbClr val="446E42"/>
                </a:solidFill>
              </a:rPr>
              <a:t>Universidades</a:t>
            </a:r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CB4C02E-19A6-3FB5-83CC-2CA79E94D6DC}"/>
              </a:ext>
            </a:extLst>
          </p:cNvPr>
          <p:cNvSpPr txBox="1"/>
          <p:nvPr/>
        </p:nvSpPr>
        <p:spPr>
          <a:xfrm>
            <a:off x="1791127" y="1299103"/>
            <a:ext cx="7098878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800" b="1">
                <a:solidFill>
                  <a:schemeClr val="accent3">
                    <a:lumMod val="49000"/>
                  </a:schemeClr>
                </a:solidFill>
              </a:rPr>
              <a:t>¿Cuánto se quedan los usuarios en las páginas?</a:t>
            </a:r>
          </a:p>
        </p:txBody>
      </p:sp>
      <p:pic>
        <p:nvPicPr>
          <p:cNvPr id="20" name="Imagen 19" descr="Imagen que contiene Gráfico&#10;&#10;El contenido generado por IA puede ser incorrecto.">
            <a:extLst>
              <a:ext uri="{FF2B5EF4-FFF2-40B4-BE49-F238E27FC236}">
                <a16:creationId xmlns:a16="http://schemas.microsoft.com/office/drawing/2014/main" id="{2CAF345F-A477-3B56-60C7-F66348CD9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195" y="2262889"/>
            <a:ext cx="8433481" cy="463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5312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28590A-EB4A-6347-5DB5-B993A073D1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30FF992-EA4A-FB75-2CB1-A70307ADD5D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56</a:t>
            </a:fld>
            <a:endParaRPr lang="es-EC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2FA843E1-2D04-7571-EAC8-629A979EB8FE}"/>
              </a:ext>
            </a:extLst>
          </p:cNvPr>
          <p:cNvSpPr txBox="1"/>
          <p:nvPr/>
        </p:nvSpPr>
        <p:spPr>
          <a:xfrm>
            <a:off x="4887098" y="431339"/>
            <a:ext cx="5655635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C" sz="3200" b="1">
                <a:solidFill>
                  <a:srgbClr val="446E42"/>
                </a:solidFill>
              </a:rPr>
              <a:t>Universidades</a:t>
            </a:r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5C9FB9-3B63-B7F5-3CA3-3AB97D8D90D7}"/>
              </a:ext>
            </a:extLst>
          </p:cNvPr>
          <p:cNvSpPr txBox="1"/>
          <p:nvPr/>
        </p:nvSpPr>
        <p:spPr>
          <a:xfrm>
            <a:off x="1791127" y="1299103"/>
            <a:ext cx="7098878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800" b="1">
                <a:solidFill>
                  <a:schemeClr val="accent3">
                    <a:lumMod val="49000"/>
                  </a:schemeClr>
                </a:solidFill>
              </a:rPr>
              <a:t>¿Cuánto exploran los usuarios las páginas?</a:t>
            </a:r>
          </a:p>
        </p:txBody>
      </p:sp>
      <p:pic>
        <p:nvPicPr>
          <p:cNvPr id="20" name="Imagen 19" descr="Gráfico, Histograma&#10;&#10;El contenido generado por IA puede ser incorrecto.">
            <a:extLst>
              <a:ext uri="{FF2B5EF4-FFF2-40B4-BE49-F238E27FC236}">
                <a16:creationId xmlns:a16="http://schemas.microsoft.com/office/drawing/2014/main" id="{B5D31F8B-7D63-D183-3918-1BA02432A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436" y="2253091"/>
            <a:ext cx="8443000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43225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5213D-DC1D-AD79-6B5A-A0261F7169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29D983A-1D03-FCC9-C6A9-011934F387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57</a:t>
            </a:fld>
            <a:endParaRPr lang="es-EC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1B9EDCF7-B4DA-32DD-E0C5-8A7C18029EE3}"/>
              </a:ext>
            </a:extLst>
          </p:cNvPr>
          <p:cNvSpPr txBox="1"/>
          <p:nvPr/>
        </p:nvSpPr>
        <p:spPr>
          <a:xfrm>
            <a:off x="4887098" y="431339"/>
            <a:ext cx="5655635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C" sz="3200" b="1">
                <a:solidFill>
                  <a:srgbClr val="446E42"/>
                </a:solidFill>
              </a:rPr>
              <a:t>Universidades</a:t>
            </a:r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432FCA3-F062-5914-49AF-7C3F853DE7AE}"/>
              </a:ext>
            </a:extLst>
          </p:cNvPr>
          <p:cNvSpPr txBox="1"/>
          <p:nvPr/>
        </p:nvSpPr>
        <p:spPr>
          <a:xfrm>
            <a:off x="1791127" y="1299103"/>
            <a:ext cx="7098878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800" b="1">
                <a:solidFill>
                  <a:schemeClr val="accent3">
                    <a:lumMod val="49000"/>
                  </a:schemeClr>
                </a:solidFill>
              </a:rPr>
              <a:t>¿Cuántos usuarios tienden a dejar la página sin explorar?</a:t>
            </a:r>
            <a:endParaRPr lang="es-ES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25" name="Imagen 24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C3487374-316C-1EDD-17D5-7BC608DE04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171" y="2258256"/>
            <a:ext cx="7928005" cy="442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47583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EE513E-8D94-A364-326B-013276B45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BA314AF-968E-A7FA-2492-DBD52A5BB8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58</a:t>
            </a:fld>
            <a:endParaRPr lang="es-EC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27BA3F82-8585-742F-087E-FE98AC72D46C}"/>
              </a:ext>
            </a:extLst>
          </p:cNvPr>
          <p:cNvSpPr txBox="1"/>
          <p:nvPr/>
        </p:nvSpPr>
        <p:spPr>
          <a:xfrm>
            <a:off x="4887098" y="431339"/>
            <a:ext cx="5655635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C" sz="3200" b="1">
                <a:solidFill>
                  <a:srgbClr val="446E42"/>
                </a:solidFill>
              </a:rPr>
              <a:t>Universidades</a:t>
            </a:r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FA18561-DB7F-415E-FAFB-6ADB0C2C031A}"/>
              </a:ext>
            </a:extLst>
          </p:cNvPr>
          <p:cNvSpPr txBox="1"/>
          <p:nvPr/>
        </p:nvSpPr>
        <p:spPr>
          <a:xfrm>
            <a:off x="1150391" y="1299103"/>
            <a:ext cx="875896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800" b="1">
                <a:solidFill>
                  <a:schemeClr val="accent3">
                    <a:lumMod val="49000"/>
                  </a:schemeClr>
                </a:solidFill>
              </a:rPr>
              <a:t>¿Cómo obtiene principalmente el tráfico la EPN?</a:t>
            </a:r>
            <a:endParaRPr lang="es-ES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20" name="Imagen 19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BEC4B58C-DFC8-3C75-3633-AF98347D3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845" y="1826039"/>
            <a:ext cx="8371618" cy="5221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61163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320F47-5E6F-F58D-52CE-B0D47B8AB3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E1FFEBF-89CD-AD35-7B27-82CA8137DF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59</a:t>
            </a:fld>
            <a:endParaRPr lang="es-EC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0210D110-7DFF-D4A4-1993-FD9E1E33733D}"/>
              </a:ext>
            </a:extLst>
          </p:cNvPr>
          <p:cNvSpPr txBox="1"/>
          <p:nvPr/>
        </p:nvSpPr>
        <p:spPr>
          <a:xfrm>
            <a:off x="4887098" y="431339"/>
            <a:ext cx="5655635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C" sz="3200" b="1">
                <a:solidFill>
                  <a:srgbClr val="446E42"/>
                </a:solidFill>
              </a:rPr>
              <a:t>Universidades</a:t>
            </a:r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2D81883-9555-7EB4-331A-ABFD5A678D7C}"/>
              </a:ext>
            </a:extLst>
          </p:cNvPr>
          <p:cNvSpPr txBox="1"/>
          <p:nvPr/>
        </p:nvSpPr>
        <p:spPr>
          <a:xfrm>
            <a:off x="1077067" y="1415583"/>
            <a:ext cx="8525971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800" b="1">
                <a:solidFill>
                  <a:schemeClr val="accent3">
                    <a:lumMod val="49000"/>
                  </a:schemeClr>
                </a:solidFill>
              </a:rPr>
              <a:t>¿Qué redes sociales son más utilizados por las universidades para promocionarse?</a:t>
            </a:r>
            <a:endParaRPr lang="es-ES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20" name="Imagen 19" descr="Gráfico&#10;&#10;El contenido generado por IA puede ser incorrecto.">
            <a:extLst>
              <a:ext uri="{FF2B5EF4-FFF2-40B4-BE49-F238E27FC236}">
                <a16:creationId xmlns:a16="http://schemas.microsoft.com/office/drawing/2014/main" id="{9B91768B-E994-CD9D-1A1F-2ACBE36C7B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436" y="2369571"/>
            <a:ext cx="8443000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628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C9E414-2881-6778-EC6E-62A1C3EC5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8C3FD40-225A-64C6-2EAC-50662024843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6</a:t>
            </a:fld>
            <a:endParaRPr lang="es-EC"/>
          </a:p>
        </p:txBody>
      </p:sp>
      <p:sp>
        <p:nvSpPr>
          <p:cNvPr id="45" name="Título 1">
            <a:extLst>
              <a:ext uri="{FF2B5EF4-FFF2-40B4-BE49-F238E27FC236}">
                <a16:creationId xmlns:a16="http://schemas.microsoft.com/office/drawing/2014/main" id="{BE34CF69-EF61-0373-9E82-B0D3A06EF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1334245"/>
            <a:ext cx="9085342" cy="888465"/>
          </a:xfrm>
        </p:spPr>
        <p:txBody>
          <a:bodyPr/>
          <a:lstStyle/>
          <a:p>
            <a:pPr algn="ctr"/>
            <a:r>
              <a:rPr lang="es-EC" sz="2400"/>
              <a:t>Estadísticas de servicios de Google/</a:t>
            </a:r>
            <a:r>
              <a:rPr lang="es-EC" sz="2400" err="1"/>
              <a:t>Youtube</a:t>
            </a:r>
            <a:r>
              <a:rPr lang="es-EC" sz="2400"/>
              <a:t> en Ecuador</a:t>
            </a:r>
            <a:endParaRPr lang="es-ES"/>
          </a:p>
        </p:txBody>
      </p:sp>
      <p:pic>
        <p:nvPicPr>
          <p:cNvPr id="3" name="Imagen 2" descr="Imagen que contiene Texto&#10;&#10;El contenido generado por IA puede ser incorrecto.">
            <a:extLst>
              <a:ext uri="{FF2B5EF4-FFF2-40B4-BE49-F238E27FC236}">
                <a16:creationId xmlns:a16="http://schemas.microsoft.com/office/drawing/2014/main" id="{F14694BA-B767-8830-7FD5-68F448257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6" y="1829085"/>
            <a:ext cx="10669379" cy="520158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4871ACD-A402-9F39-7AC9-C80196B29AE1}"/>
              </a:ext>
            </a:extLst>
          </p:cNvPr>
          <p:cNvSpPr txBox="1"/>
          <p:nvPr/>
        </p:nvSpPr>
        <p:spPr>
          <a:xfrm>
            <a:off x="4887098" y="431339"/>
            <a:ext cx="5655635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3200" b="1">
                <a:solidFill>
                  <a:srgbClr val="446E42"/>
                </a:solidFill>
              </a:rPr>
              <a:t>Niveles de digitalización</a:t>
            </a:r>
          </a:p>
        </p:txBody>
      </p:sp>
    </p:spTree>
    <p:extLst>
      <p:ext uri="{BB962C8B-B14F-4D97-AF65-F5344CB8AC3E}">
        <p14:creationId xmlns:p14="http://schemas.microsoft.com/office/powerpoint/2010/main" val="155202687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56D846-11BA-9E98-FEC6-CC79DC3A1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F29F879-7E3F-DA6D-C9AA-52D1C6DD8E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60</a:t>
            </a:fld>
            <a:endParaRPr lang="es-EC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0106A2E0-88CD-378D-F667-90D6D4A2DBC8}"/>
              </a:ext>
            </a:extLst>
          </p:cNvPr>
          <p:cNvSpPr txBox="1"/>
          <p:nvPr/>
        </p:nvSpPr>
        <p:spPr>
          <a:xfrm>
            <a:off x="4887098" y="431339"/>
            <a:ext cx="5655635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C" sz="3200" b="1">
                <a:solidFill>
                  <a:srgbClr val="446E42"/>
                </a:solidFill>
              </a:rPr>
              <a:t>Universidades</a:t>
            </a:r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300F852-618A-0561-F3DA-4ED5476E3F2C}"/>
              </a:ext>
            </a:extLst>
          </p:cNvPr>
          <p:cNvSpPr txBox="1"/>
          <p:nvPr/>
        </p:nvSpPr>
        <p:spPr>
          <a:xfrm>
            <a:off x="14542" y="1299103"/>
            <a:ext cx="1072485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800" b="1">
                <a:solidFill>
                  <a:schemeClr val="accent3">
                    <a:lumMod val="49000"/>
                  </a:schemeClr>
                </a:solidFill>
              </a:rPr>
              <a:t>Número de estudiantes por universidad</a:t>
            </a:r>
            <a:endParaRPr lang="es-ES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20" name="Imagen 19" descr="Gráfico&#10;&#10;El contenido generado por IA puede ser incorrecto.">
            <a:extLst>
              <a:ext uri="{FF2B5EF4-FFF2-40B4-BE49-F238E27FC236}">
                <a16:creationId xmlns:a16="http://schemas.microsoft.com/office/drawing/2014/main" id="{D17BCCAB-D6F1-36FF-8E69-F84779914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762" y="1830199"/>
            <a:ext cx="9152346" cy="547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46663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433067-5A89-73C3-C996-63CAA401E7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CC6E28-D105-717D-2404-E9AD7635F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772" y="1136825"/>
            <a:ext cx="9085342" cy="436735"/>
          </a:xfrm>
        </p:spPr>
        <p:txBody>
          <a:bodyPr/>
          <a:lstStyle/>
          <a:p>
            <a:pPr algn="ctr"/>
            <a:r>
              <a:rPr lang="es-EC" sz="2400"/>
              <a:t>Conclusiones finales del capítulo 7</a:t>
            </a: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13B914A-63CA-3570-3788-C974B151708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61</a:t>
            </a:fld>
            <a:endParaRPr lang="es-EC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13FFB41-A539-F9C5-8C1B-C8D8334B16A4}"/>
              </a:ext>
            </a:extLst>
          </p:cNvPr>
          <p:cNvSpPr txBox="1"/>
          <p:nvPr/>
        </p:nvSpPr>
        <p:spPr>
          <a:xfrm>
            <a:off x="5237004" y="438243"/>
            <a:ext cx="5280828" cy="7011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EB30E68-5D2A-77AD-D307-350AD4CC1191}"/>
              </a:ext>
            </a:extLst>
          </p:cNvPr>
          <p:cNvSpPr txBox="1"/>
          <p:nvPr/>
        </p:nvSpPr>
        <p:spPr>
          <a:xfrm>
            <a:off x="5368477" y="525891"/>
            <a:ext cx="5171267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/>
              <a:t>Ecuador digital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F41D5B8-FAC4-8F04-9E9D-A5AA2C612251}"/>
              </a:ext>
            </a:extLst>
          </p:cNvPr>
          <p:cNvSpPr txBox="1"/>
          <p:nvPr/>
        </p:nvSpPr>
        <p:spPr>
          <a:xfrm>
            <a:off x="4887098" y="431339"/>
            <a:ext cx="5655635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C" sz="3200" b="1">
                <a:solidFill>
                  <a:srgbClr val="446E42"/>
                </a:solidFill>
              </a:rPr>
              <a:t>Universidades</a:t>
            </a:r>
            <a:endParaRPr lang="es-ES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FFC8CC44-F555-F44E-405A-0E57AF3008C9}"/>
              </a:ext>
            </a:extLst>
          </p:cNvPr>
          <p:cNvGraphicFramePr/>
          <p:nvPr/>
        </p:nvGraphicFramePr>
        <p:xfrm>
          <a:off x="1929580" y="1580328"/>
          <a:ext cx="8596110" cy="54452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23" name="Imagen 722" descr="7 ideas de gorro de grado para guardar hoy | birrete de graduación, birrete,  gorro de egresados y más">
            <a:extLst>
              <a:ext uri="{FF2B5EF4-FFF2-40B4-BE49-F238E27FC236}">
                <a16:creationId xmlns:a16="http://schemas.microsoft.com/office/drawing/2014/main" id="{CEB4B20C-09F7-4316-4253-D7F6556418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61004" y="2701925"/>
            <a:ext cx="2743199" cy="2537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1491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163B26-7677-BE84-B2B3-74FBB222D1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CB6333-1295-A4F6-5AEF-FFFD0F4DE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3337192"/>
            <a:ext cx="9085342" cy="888465"/>
          </a:xfrm>
        </p:spPr>
        <p:txBody>
          <a:bodyPr/>
          <a:lstStyle/>
          <a:p>
            <a:pPr algn="ctr"/>
            <a:r>
              <a:rPr lang="es-EC"/>
              <a:t>Cap.8: Publicidad Online</a:t>
            </a:r>
            <a:br>
              <a:rPr lang="es-EC"/>
            </a:br>
            <a:endParaRPr lang="es-EC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1E2DBAC-85E4-436D-5F41-0A7AE53BCD1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62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19189862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EF9C55C-4403-580F-70D6-586C950AAE1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63</a:t>
            </a:fld>
            <a:endParaRPr lang="es-EC"/>
          </a:p>
        </p:txBody>
      </p:sp>
      <p:pic>
        <p:nvPicPr>
          <p:cNvPr id="5" name="Imagen 4" descr="Diagrama, Diagrama de Venn&#10;&#10;El contenido generado por IA puede ser incorrecto.">
            <a:extLst>
              <a:ext uri="{FF2B5EF4-FFF2-40B4-BE49-F238E27FC236}">
                <a16:creationId xmlns:a16="http://schemas.microsoft.com/office/drawing/2014/main" id="{79665C19-7DF8-36B5-55D3-8098CE35E6D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000" b="2373"/>
          <a:stretch>
            <a:fillRect/>
          </a:stretch>
        </p:blipFill>
        <p:spPr>
          <a:xfrm>
            <a:off x="5341" y="2317184"/>
            <a:ext cx="2985629" cy="2916864"/>
          </a:xfrm>
          <a:prstGeom prst="rect">
            <a:avLst/>
          </a:prstGeom>
        </p:spPr>
      </p:pic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F274241C-9112-BE3E-562C-0D698EDE9A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6357743"/>
              </p:ext>
            </p:extLst>
          </p:nvPr>
        </p:nvGraphicFramePr>
        <p:xfrm>
          <a:off x="2572402" y="1497271"/>
          <a:ext cx="8113164" cy="48187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7237627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BA9DAB3-B859-E965-F669-DFF4A1723C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64</a:t>
            </a:fld>
            <a:endParaRPr lang="es-EC"/>
          </a:p>
        </p:txBody>
      </p:sp>
      <p:pic>
        <p:nvPicPr>
          <p:cNvPr id="5" name="Imagen 4" descr="Gráfico, Gráfico de líneas&#10;&#10;El contenido generado por IA puede ser incorrecto.">
            <a:extLst>
              <a:ext uri="{FF2B5EF4-FFF2-40B4-BE49-F238E27FC236}">
                <a16:creationId xmlns:a16="http://schemas.microsoft.com/office/drawing/2014/main" id="{7A720CE8-3C5A-9493-72FD-FD52E31574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96" r="-175" b="5229"/>
          <a:stretch>
            <a:fillRect/>
          </a:stretch>
        </p:blipFill>
        <p:spPr>
          <a:xfrm>
            <a:off x="868545" y="2295569"/>
            <a:ext cx="8944658" cy="4583186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24B9981D-CEBB-A0FF-6E9D-7C7747A28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593" y="1173089"/>
            <a:ext cx="9706640" cy="888465"/>
          </a:xfrm>
        </p:spPr>
        <p:txBody>
          <a:bodyPr/>
          <a:lstStyle/>
          <a:p>
            <a:pPr algn="ctr"/>
            <a:r>
              <a:rPr lang="es-EC" sz="4000"/>
              <a:t>Ingresos Generados por Internet Media </a:t>
            </a:r>
            <a:r>
              <a:rPr lang="es-EC" sz="4000" err="1"/>
              <a:t>Services</a:t>
            </a:r>
            <a:endParaRPr lang="es-ES" sz="4000" err="1"/>
          </a:p>
        </p:txBody>
      </p:sp>
    </p:spTree>
    <p:extLst>
      <p:ext uri="{BB962C8B-B14F-4D97-AF65-F5344CB8AC3E}">
        <p14:creationId xmlns:p14="http://schemas.microsoft.com/office/powerpoint/2010/main" val="322739692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A425C68-21D7-8ACB-BE23-F6532718E6B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65</a:t>
            </a:fld>
            <a:endParaRPr lang="es-EC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6B4E257B-85A8-2375-4308-A0D2B4C3A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68366" y="1161577"/>
            <a:ext cx="11236876" cy="888465"/>
          </a:xfrm>
        </p:spPr>
        <p:txBody>
          <a:bodyPr/>
          <a:lstStyle/>
          <a:p>
            <a:pPr algn="ctr"/>
            <a:r>
              <a:rPr lang="es-EC" sz="3600"/>
              <a:t>TOP ANUNCIANTES </a:t>
            </a:r>
            <a:r>
              <a:rPr lang="es-EC" sz="3200"/>
              <a:t>POLÍTICOS</a:t>
            </a:r>
            <a:r>
              <a:rPr lang="es-EC" sz="3600"/>
              <a:t> Y SOCIALES EN META EN ECUADOR</a:t>
            </a:r>
            <a:endParaRPr lang="es-ES" sz="3600"/>
          </a:p>
        </p:txBody>
      </p:sp>
      <p:pic>
        <p:nvPicPr>
          <p:cNvPr id="7" name="Imagen 6" descr="Tabla&#10;&#10;El contenido generado por IA puede ser incorrecto.">
            <a:extLst>
              <a:ext uri="{FF2B5EF4-FFF2-40B4-BE49-F238E27FC236}">
                <a16:creationId xmlns:a16="http://schemas.microsoft.com/office/drawing/2014/main" id="{7CCDB028-0F66-2194-1F70-FE330AB2F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304" y="2256743"/>
            <a:ext cx="8658201" cy="4683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53983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00D672-8535-EBA0-160C-EB33362ED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879" y="1256831"/>
            <a:ext cx="9085342" cy="1502066"/>
          </a:xfrm>
        </p:spPr>
        <p:txBody>
          <a:bodyPr/>
          <a:lstStyle/>
          <a:p>
            <a:r>
              <a:rPr lang="es-ES"/>
              <a:t>Inversión en Términos Generales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205830E-2383-0EEB-FD22-67678C42CB6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66</a:t>
            </a:fld>
            <a:endParaRPr lang="es-EC"/>
          </a:p>
        </p:txBody>
      </p:sp>
      <p:pic>
        <p:nvPicPr>
          <p:cNvPr id="5" name="Imagen 4" descr="Tabla&#10;&#10;El contenido generado por IA puede ser incorrecto.">
            <a:extLst>
              <a:ext uri="{FF2B5EF4-FFF2-40B4-BE49-F238E27FC236}">
                <a16:creationId xmlns:a16="http://schemas.microsoft.com/office/drawing/2014/main" id="{8E01F0B9-205A-CEC8-4623-477BDDA3971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028" t="12607" r="13370" b="18911"/>
          <a:stretch>
            <a:fillRect/>
          </a:stretch>
        </p:blipFill>
        <p:spPr>
          <a:xfrm>
            <a:off x="1188408" y="2290740"/>
            <a:ext cx="8733252" cy="379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87538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2E161-230B-675E-5E2D-7174E89C27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2EA3DB-58C2-F3DD-12E5-D4B950980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3337192"/>
            <a:ext cx="9085342" cy="888465"/>
          </a:xfrm>
        </p:spPr>
        <p:txBody>
          <a:bodyPr/>
          <a:lstStyle/>
          <a:p>
            <a:pPr algn="ctr"/>
            <a:r>
              <a:rPr lang="es-EC"/>
              <a:t>Cap.9: E-Commerce</a:t>
            </a:r>
            <a:br>
              <a:rPr lang="es-EC"/>
            </a:br>
            <a:endParaRPr lang="es-EC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86003B3-EF3A-1CAA-6CAC-D3335E5F423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67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26999837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8E126EE-85CC-4D09-ABF9-A3051F4F18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sz="4400" b="0"/>
              <a:t>Resumen</a:t>
            </a: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00B76D-D75D-444C-88E5-95F6E0352D5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68</a:t>
            </a:fld>
            <a:endParaRPr lang="es-EC"/>
          </a:p>
        </p:txBody>
      </p:sp>
      <p:graphicFrame>
        <p:nvGraphicFramePr>
          <p:cNvPr id="9" name="Diagrama 8">
            <a:extLst>
              <a:ext uri="{FF2B5EF4-FFF2-40B4-BE49-F238E27FC236}">
                <a16:creationId xmlns:a16="http://schemas.microsoft.com/office/drawing/2014/main" id="{370C6248-EB8A-45CC-B7CB-C23D9A5A3A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2560345"/>
              </p:ext>
            </p:extLst>
          </p:nvPr>
        </p:nvGraphicFramePr>
        <p:xfrm>
          <a:off x="2268353" y="2880139"/>
          <a:ext cx="6453261" cy="33710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6893486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9732D2-F6BE-63C5-AAED-CEBCDFE97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AFD97E6-661F-718A-913C-8BC9FCD35FF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69</a:t>
            </a:fld>
            <a:endParaRPr lang="es-EC"/>
          </a:p>
        </p:txBody>
      </p:sp>
      <p:pic>
        <p:nvPicPr>
          <p:cNvPr id="38" name="Imagen 37">
            <a:extLst>
              <a:ext uri="{FF2B5EF4-FFF2-40B4-BE49-F238E27FC236}">
                <a16:creationId xmlns:a16="http://schemas.microsoft.com/office/drawing/2014/main" id="{B256AECF-3A48-B5D9-95ED-CA0DE0A7F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960" y="2517316"/>
            <a:ext cx="8431476" cy="3257550"/>
          </a:xfrm>
          <a:prstGeom prst="rect">
            <a:avLst/>
          </a:prstGeom>
        </p:spPr>
      </p:pic>
      <p:sp>
        <p:nvSpPr>
          <p:cNvPr id="41" name="CuadroTexto 40">
            <a:extLst>
              <a:ext uri="{FF2B5EF4-FFF2-40B4-BE49-F238E27FC236}">
                <a16:creationId xmlns:a16="http://schemas.microsoft.com/office/drawing/2014/main" id="{6D748D6C-F418-30CA-E809-4BF9F004A977}"/>
              </a:ext>
            </a:extLst>
          </p:cNvPr>
          <p:cNvSpPr txBox="1"/>
          <p:nvPr/>
        </p:nvSpPr>
        <p:spPr>
          <a:xfrm>
            <a:off x="3388626" y="1629428"/>
            <a:ext cx="392440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800" b="1">
                <a:solidFill>
                  <a:schemeClr val="accent3">
                    <a:lumMod val="49000"/>
                  </a:schemeClr>
                </a:solidFill>
              </a:rPr>
              <a:t>Cifras E-</a:t>
            </a:r>
            <a:r>
              <a:rPr lang="es-ES" sz="1800" b="1" err="1">
                <a:solidFill>
                  <a:schemeClr val="accent3">
                    <a:lumMod val="49000"/>
                  </a:schemeClr>
                </a:solidFill>
              </a:rPr>
              <a:t>commerce</a:t>
            </a:r>
            <a:r>
              <a:rPr lang="es-ES" sz="1800" b="1">
                <a:solidFill>
                  <a:schemeClr val="accent3">
                    <a:lumMod val="49000"/>
                  </a:schemeClr>
                </a:solidFill>
              </a:rPr>
              <a:t> Ecuador 2025</a:t>
            </a:r>
          </a:p>
        </p:txBody>
      </p:sp>
    </p:spTree>
    <p:extLst>
      <p:ext uri="{BB962C8B-B14F-4D97-AF65-F5344CB8AC3E}">
        <p14:creationId xmlns:p14="http://schemas.microsoft.com/office/powerpoint/2010/main" val="3048953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80B97F-A3C7-D3C6-E6A4-0DCE6FF0B7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0A16E9-A323-8FE0-05BD-29ADA7863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772" y="1136825"/>
            <a:ext cx="9085342" cy="436735"/>
          </a:xfrm>
        </p:spPr>
        <p:txBody>
          <a:bodyPr/>
          <a:lstStyle/>
          <a:p>
            <a:pPr algn="ctr"/>
            <a:r>
              <a:rPr lang="es-EC" sz="2400"/>
              <a:t>Conclusiones finales del capítulo 1.</a:t>
            </a: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7896F40-2963-F436-6EF7-4566CEED955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7</a:t>
            </a:fld>
            <a:endParaRPr lang="es-EC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ECDB08E-CEC4-E7C2-16C5-D61961F2B1F2}"/>
              </a:ext>
            </a:extLst>
          </p:cNvPr>
          <p:cNvSpPr txBox="1"/>
          <p:nvPr/>
        </p:nvSpPr>
        <p:spPr>
          <a:xfrm>
            <a:off x="5237004" y="438243"/>
            <a:ext cx="5280828" cy="7011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B92172E-52CD-801B-73FB-79A5963C9713}"/>
              </a:ext>
            </a:extLst>
          </p:cNvPr>
          <p:cNvSpPr txBox="1"/>
          <p:nvPr/>
        </p:nvSpPr>
        <p:spPr>
          <a:xfrm>
            <a:off x="5368477" y="525891"/>
            <a:ext cx="5171267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/>
              <a:t>Ecuador digital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C86974-0195-5B65-B90A-8EB7D61FB333}"/>
              </a:ext>
            </a:extLst>
          </p:cNvPr>
          <p:cNvSpPr txBox="1"/>
          <p:nvPr/>
        </p:nvSpPr>
        <p:spPr>
          <a:xfrm>
            <a:off x="4887098" y="431339"/>
            <a:ext cx="5655635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3200" b="1">
                <a:solidFill>
                  <a:srgbClr val="446E42"/>
                </a:solidFill>
              </a:rPr>
              <a:t>Niveles de digitalización</a:t>
            </a:r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B95622D1-43AD-B8C1-C77C-A43FBC7798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57445314"/>
              </p:ext>
            </p:extLst>
          </p:nvPr>
        </p:nvGraphicFramePr>
        <p:xfrm>
          <a:off x="1929580" y="1580328"/>
          <a:ext cx="8596110" cy="54452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9" name="Imagen 48" descr="7 CARACTERÍSTICAS DE INTERNET Y LAS REDES SOCIALES QUE TODO USUARIO DEBE  CONOCER">
            <a:extLst>
              <a:ext uri="{FF2B5EF4-FFF2-40B4-BE49-F238E27FC236}">
                <a16:creationId xmlns:a16="http://schemas.microsoft.com/office/drawing/2014/main" id="{4DC594B8-153B-AAA4-33EB-D9EAEFCC66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250312" y="2463908"/>
            <a:ext cx="2743200" cy="2635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05657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4A77D3-A457-7235-ECEE-86D85C600B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48FA26F-F5D4-5519-9F09-458C98C0474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70</a:t>
            </a:fld>
            <a:endParaRPr lang="es-EC"/>
          </a:p>
        </p:txBody>
      </p:sp>
      <p:pic>
        <p:nvPicPr>
          <p:cNvPr id="3" name="Imagen 2" descr="Tabla&#10;&#10;El contenido generado por IA puede ser incorrecto.">
            <a:extLst>
              <a:ext uri="{FF2B5EF4-FFF2-40B4-BE49-F238E27FC236}">
                <a16:creationId xmlns:a16="http://schemas.microsoft.com/office/drawing/2014/main" id="{34874C3D-9E0E-2EBB-C952-2E86B3B37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758" y="2423214"/>
            <a:ext cx="4115703" cy="4143375"/>
          </a:xfrm>
          <a:prstGeom prst="rect">
            <a:avLst/>
          </a:prstGeom>
        </p:spPr>
      </p:pic>
      <p:pic>
        <p:nvPicPr>
          <p:cNvPr id="5" name="Imagen 4" descr="Tabla&#10;&#10;El contenido generado por IA puede ser incorrecto.">
            <a:extLst>
              <a:ext uri="{FF2B5EF4-FFF2-40B4-BE49-F238E27FC236}">
                <a16:creationId xmlns:a16="http://schemas.microsoft.com/office/drawing/2014/main" id="{64C25967-A1B1-6B68-6CF2-338CC547C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9595" y="2420200"/>
            <a:ext cx="4096649" cy="38957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D3DDB18-BF9C-416B-DF9B-12F12D941DFA}"/>
              </a:ext>
            </a:extLst>
          </p:cNvPr>
          <p:cNvSpPr txBox="1"/>
          <p:nvPr/>
        </p:nvSpPr>
        <p:spPr>
          <a:xfrm>
            <a:off x="3341050" y="1502588"/>
            <a:ext cx="392440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Sitios web de E-</a:t>
            </a:r>
            <a:r>
              <a:rPr lang="es-ES" sz="1600" b="1" err="1">
                <a:solidFill>
                  <a:schemeClr val="accent3">
                    <a:lumMod val="49000"/>
                  </a:schemeClr>
                </a:solidFill>
              </a:rPr>
              <a:t>commerce</a:t>
            </a:r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 más visitados – Febrero de 2025</a:t>
            </a:r>
          </a:p>
        </p:txBody>
      </p:sp>
    </p:spTree>
    <p:extLst>
      <p:ext uri="{BB962C8B-B14F-4D97-AF65-F5344CB8AC3E}">
        <p14:creationId xmlns:p14="http://schemas.microsoft.com/office/powerpoint/2010/main" val="246702383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CE1DB0-EB2D-D90C-DC88-0917D147AF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C88D748-CD6D-63BD-41A2-52C3D3C203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71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3866868-EED3-CD23-FD07-9F5ADD6C4926}"/>
              </a:ext>
            </a:extLst>
          </p:cNvPr>
          <p:cNvSpPr txBox="1"/>
          <p:nvPr/>
        </p:nvSpPr>
        <p:spPr>
          <a:xfrm>
            <a:off x="3388626" y="1470878"/>
            <a:ext cx="392440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Sitios web de E-</a:t>
            </a:r>
            <a:r>
              <a:rPr lang="es-ES" sz="1600" b="1" err="1">
                <a:solidFill>
                  <a:schemeClr val="accent3">
                    <a:lumMod val="49000"/>
                  </a:schemeClr>
                </a:solidFill>
              </a:rPr>
              <a:t>commerce</a:t>
            </a:r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 por duración de visita. Atención Captada Febrero 2025</a:t>
            </a:r>
            <a:endParaRPr lang="es-ES" b="1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2" name="Imagen 1" descr="Tabla&#10;&#10;El contenido generado por IA puede ser incorrecto.">
            <a:extLst>
              <a:ext uri="{FF2B5EF4-FFF2-40B4-BE49-F238E27FC236}">
                <a16:creationId xmlns:a16="http://schemas.microsoft.com/office/drawing/2014/main" id="{D88D0D71-9261-210F-8AE7-73ADFCD56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456" y="2558012"/>
            <a:ext cx="4115703" cy="4095750"/>
          </a:xfrm>
          <a:prstGeom prst="rect">
            <a:avLst/>
          </a:prstGeom>
        </p:spPr>
      </p:pic>
      <p:pic>
        <p:nvPicPr>
          <p:cNvPr id="7" name="Imagen 6" descr="Tabla&#10;&#10;El contenido generado por IA puede ser incorrecto.">
            <a:extLst>
              <a:ext uri="{FF2B5EF4-FFF2-40B4-BE49-F238E27FC236}">
                <a16:creationId xmlns:a16="http://schemas.microsoft.com/office/drawing/2014/main" id="{A36F0344-C4D6-DE68-78DA-732549019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3885" y="2554996"/>
            <a:ext cx="4068068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82510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39BA87-2C48-0661-44CB-38B46BD67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81B4E41-7DB8-A8AB-DD90-8EEBC5F0C2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72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C7578FC-C3A8-1683-F2D7-55A912240420}"/>
              </a:ext>
            </a:extLst>
          </p:cNvPr>
          <p:cNvSpPr txBox="1"/>
          <p:nvPr/>
        </p:nvSpPr>
        <p:spPr>
          <a:xfrm>
            <a:off x="3150749" y="1470878"/>
            <a:ext cx="4384304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Sitios web de E-</a:t>
            </a:r>
            <a:r>
              <a:rPr lang="es-ES" sz="1600" b="1" err="1">
                <a:solidFill>
                  <a:schemeClr val="accent3">
                    <a:lumMod val="49000"/>
                  </a:schemeClr>
                </a:solidFill>
              </a:rPr>
              <a:t>commerce</a:t>
            </a:r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 por páginas por visita. Profundidad de navegación Febrero 2025</a:t>
            </a:r>
            <a:endParaRPr lang="es-ES" b="1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3" name="Imagen 2" descr="Tabla&#10;&#10;El contenido generado por IA puede ser incorrecto.">
            <a:extLst>
              <a:ext uri="{FF2B5EF4-FFF2-40B4-BE49-F238E27FC236}">
                <a16:creationId xmlns:a16="http://schemas.microsoft.com/office/drawing/2014/main" id="{1393F9D7-8C06-BE67-6C64-CAC802675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322" y="2494591"/>
            <a:ext cx="4087122" cy="4095750"/>
          </a:xfrm>
          <a:prstGeom prst="rect">
            <a:avLst/>
          </a:prstGeom>
        </p:spPr>
      </p:pic>
      <p:pic>
        <p:nvPicPr>
          <p:cNvPr id="5" name="Imagen 4" descr="Tabla&#10;&#10;El contenido generado por IA puede ser incorrecto.">
            <a:extLst>
              <a:ext uri="{FF2B5EF4-FFF2-40B4-BE49-F238E27FC236}">
                <a16:creationId xmlns:a16="http://schemas.microsoft.com/office/drawing/2014/main" id="{ED81B3FE-1189-C238-DD7D-A1B63E7857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5048" y="2494651"/>
            <a:ext cx="4096649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30838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A61FE2-5143-7C9C-9AC5-CAECA9D76F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B1E6798-2C3F-D3BB-06B1-FEBF6534E0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73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8D15373-B1FA-D753-CD78-0197C71C10B3}"/>
              </a:ext>
            </a:extLst>
          </p:cNvPr>
          <p:cNvSpPr txBox="1"/>
          <p:nvPr/>
        </p:nvSpPr>
        <p:spPr>
          <a:xfrm>
            <a:off x="3150749" y="1470878"/>
            <a:ext cx="4384304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Sitios web de E-</a:t>
            </a:r>
            <a:r>
              <a:rPr lang="es-ES" sz="1600" b="1" err="1">
                <a:solidFill>
                  <a:schemeClr val="accent3">
                    <a:lumMod val="49000"/>
                  </a:schemeClr>
                </a:solidFill>
              </a:rPr>
              <a:t>commerce</a:t>
            </a:r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 por tasa de rebote. Visitas unitarias sin clics adicionales Febrero 2025</a:t>
            </a:r>
            <a:endParaRPr lang="es-ES" b="1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2" name="Imagen 1" descr="Tabla&#10;&#10;El contenido generado por IA puede ser incorrecto.">
            <a:extLst>
              <a:ext uri="{FF2B5EF4-FFF2-40B4-BE49-F238E27FC236}">
                <a16:creationId xmlns:a16="http://schemas.microsoft.com/office/drawing/2014/main" id="{9F8F911C-7343-658F-D698-19F661D1D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048" y="2458120"/>
            <a:ext cx="4087122" cy="4105275"/>
          </a:xfrm>
          <a:prstGeom prst="rect">
            <a:avLst/>
          </a:prstGeom>
        </p:spPr>
      </p:pic>
      <p:pic>
        <p:nvPicPr>
          <p:cNvPr id="7" name="Imagen 6" descr="Tabla&#10;&#10;El contenido generado por IA puede ser incorrecto.">
            <a:extLst>
              <a:ext uri="{FF2B5EF4-FFF2-40B4-BE49-F238E27FC236}">
                <a16:creationId xmlns:a16="http://schemas.microsoft.com/office/drawing/2014/main" id="{586856E5-D5EA-352A-9CFB-9EECC6F93A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0689" y="2461493"/>
            <a:ext cx="4106176" cy="378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9808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72884C-752D-A89A-87EA-B330FF57BF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C5FB11E-77D3-A0F6-2128-4140A05770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74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8D2C5B3-E1A1-507A-9D35-9FF3781D88D4}"/>
              </a:ext>
            </a:extLst>
          </p:cNvPr>
          <p:cNvSpPr txBox="1"/>
          <p:nvPr/>
        </p:nvSpPr>
        <p:spPr>
          <a:xfrm>
            <a:off x="3150749" y="1470878"/>
            <a:ext cx="4384304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Sitios web de E-</a:t>
            </a:r>
            <a:r>
              <a:rPr lang="es-ES" sz="1600" b="1" err="1">
                <a:solidFill>
                  <a:schemeClr val="accent3">
                    <a:lumMod val="49000"/>
                  </a:schemeClr>
                </a:solidFill>
              </a:rPr>
              <a:t>commerce</a:t>
            </a:r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 por tasa de rebote. Visitas unitarias sin clics adicionales Febrero 2025</a:t>
            </a:r>
            <a:endParaRPr lang="es-ES" b="1">
              <a:solidFill>
                <a:schemeClr val="accent3">
                  <a:lumMod val="49000"/>
                </a:schemeClr>
              </a:solidFill>
            </a:endParaRPr>
          </a:p>
        </p:txBody>
      </p:sp>
      <p:pic>
        <p:nvPicPr>
          <p:cNvPr id="2" name="Imagen 1" descr="Tabla&#10;&#10;El contenido generado por IA puede ser incorrecto.">
            <a:extLst>
              <a:ext uri="{FF2B5EF4-FFF2-40B4-BE49-F238E27FC236}">
                <a16:creationId xmlns:a16="http://schemas.microsoft.com/office/drawing/2014/main" id="{9368DC3F-6AC2-4C2C-5559-A2F48886A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048" y="2458120"/>
            <a:ext cx="4087122" cy="4105275"/>
          </a:xfrm>
          <a:prstGeom prst="rect">
            <a:avLst/>
          </a:prstGeom>
        </p:spPr>
      </p:pic>
      <p:pic>
        <p:nvPicPr>
          <p:cNvPr id="7" name="Imagen 6" descr="Tabla&#10;&#10;El contenido generado por IA puede ser incorrecto.">
            <a:extLst>
              <a:ext uri="{FF2B5EF4-FFF2-40B4-BE49-F238E27FC236}">
                <a16:creationId xmlns:a16="http://schemas.microsoft.com/office/drawing/2014/main" id="{CA6B943C-BC92-1B8D-29EA-1F75B918A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0689" y="2461493"/>
            <a:ext cx="4106176" cy="378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8769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D3CEA0-CD38-89B5-77FC-25D0B7EE62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1144A-8754-EBF0-2AC4-36C23A8E50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75</a:t>
            </a:fld>
            <a:endParaRPr lang="es-EC"/>
          </a:p>
        </p:txBody>
      </p:sp>
      <p:pic>
        <p:nvPicPr>
          <p:cNvPr id="3" name="Imagen 2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99F2BFDA-3995-EDB2-4089-A87EFD709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549" y="1643602"/>
            <a:ext cx="8202845" cy="497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01342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2D6C9C-5323-BD4C-73CF-D3645CFEA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2BBE3EC-122B-904A-491A-87357F077F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76</a:t>
            </a:fld>
            <a:endParaRPr lang="es-EC"/>
          </a:p>
        </p:txBody>
      </p:sp>
      <p:pic>
        <p:nvPicPr>
          <p:cNvPr id="2" name="Imagen 1" descr="Gráfico&#10;&#10;El contenido generado por IA puede ser incorrecto.">
            <a:extLst>
              <a:ext uri="{FF2B5EF4-FFF2-40B4-BE49-F238E27FC236}">
                <a16:creationId xmlns:a16="http://schemas.microsoft.com/office/drawing/2014/main" id="{26CAD51C-9AD0-92A4-AF54-71E801FBC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429" y="1887997"/>
            <a:ext cx="8472679" cy="4405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47287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7BB07A-F960-87A4-24ED-5B180A462E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ECDFC5-0CC9-86B4-2200-C69878216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3337192"/>
            <a:ext cx="9085342" cy="888465"/>
          </a:xfrm>
        </p:spPr>
        <p:txBody>
          <a:bodyPr/>
          <a:lstStyle/>
          <a:p>
            <a:pPr algn="ctr"/>
            <a:r>
              <a:rPr lang="es-EC"/>
              <a:t>Cap.10: </a:t>
            </a:r>
            <a:r>
              <a:rPr lang="es-EC" err="1"/>
              <a:t>Gaming</a:t>
            </a:r>
            <a:r>
              <a:rPr lang="es-EC"/>
              <a:t> y Apuestas Digitales</a:t>
            </a:r>
            <a:br>
              <a:rPr lang="es-EC"/>
            </a:br>
            <a:endParaRPr lang="es-EC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B849B1F-B393-D61F-0ADF-8261D42FCC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77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21316418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8E126EE-85CC-4D09-ABF9-A3051F4F1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493" y="1366494"/>
            <a:ext cx="9619774" cy="1065249"/>
          </a:xfrm>
        </p:spPr>
        <p:txBody>
          <a:bodyPr/>
          <a:lstStyle/>
          <a:p>
            <a:r>
              <a:rPr lang="es-MX" sz="4400" b="0"/>
              <a:t>Resumen</a:t>
            </a: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00B76D-D75D-444C-88E5-95F6E0352D5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78</a:t>
            </a:fld>
            <a:endParaRPr lang="es-EC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6185B973-DCDB-4D70-BD5D-F88EBD0E02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6237311"/>
              </p:ext>
            </p:extLst>
          </p:nvPr>
        </p:nvGraphicFramePr>
        <p:xfrm>
          <a:off x="682493" y="2119087"/>
          <a:ext cx="9323652" cy="48613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8578049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D31506-4DBA-4A3C-96DB-E255125AA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F4C1364-1EC1-F5D6-A500-737A5BC775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79</a:t>
            </a:fld>
            <a:endParaRPr lang="es-EC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E2DBA27-626D-3B15-0623-905F40A13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415" y="2785104"/>
            <a:ext cx="3906107" cy="35147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1339322-6B2B-878A-D61E-0CA7A5B53F64}"/>
              </a:ext>
            </a:extLst>
          </p:cNvPr>
          <p:cNvSpPr txBox="1"/>
          <p:nvPr/>
        </p:nvSpPr>
        <p:spPr>
          <a:xfrm>
            <a:off x="3150749" y="1597718"/>
            <a:ext cx="438430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APUESTAS DIGITALES EN ECUADOR</a:t>
            </a:r>
          </a:p>
          <a:p>
            <a:pPr algn="ctr"/>
            <a:r>
              <a:rPr lang="es-ES" sz="1600" b="1">
                <a:solidFill>
                  <a:schemeClr val="accent3">
                    <a:lumMod val="49000"/>
                  </a:schemeClr>
                </a:solidFill>
              </a:rPr>
              <a:t>2022-2025</a:t>
            </a:r>
          </a:p>
        </p:txBody>
      </p:sp>
      <p:pic>
        <p:nvPicPr>
          <p:cNvPr id="7" name="Imagen 6" descr="Tabla&#10;&#10;El contenido generado por IA puede ser incorrecto.">
            <a:extLst>
              <a:ext uri="{FF2B5EF4-FFF2-40B4-BE49-F238E27FC236}">
                <a16:creationId xmlns:a16="http://schemas.microsoft.com/office/drawing/2014/main" id="{A39491BD-C95F-059B-AC52-5FB4D2B82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1839" y="2788299"/>
            <a:ext cx="4982669" cy="347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645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AFE307-BC8D-79DC-FF3E-717F8887AE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87AA8-8CF2-C84A-1B29-8CB744018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3337192"/>
            <a:ext cx="9085342" cy="888465"/>
          </a:xfrm>
        </p:spPr>
        <p:txBody>
          <a:bodyPr/>
          <a:lstStyle/>
          <a:p>
            <a:pPr algn="ctr"/>
            <a:r>
              <a:rPr lang="es-EC"/>
              <a:t>Cap.2: Perfil de usuarios de </a:t>
            </a:r>
            <a:br>
              <a:rPr lang="es-EC"/>
            </a:br>
            <a:r>
              <a:rPr lang="es-EC"/>
              <a:t>redes sociales en Ecuador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D4727BA-91BA-F9CB-10A1-57DDFD6AB2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8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19937299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BC7A5B-FE6E-9A7B-A9B7-54E856A95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CDAFAC4-09BB-8934-1084-03115F129E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80</a:t>
            </a:fld>
            <a:endParaRPr lang="es-EC"/>
          </a:p>
        </p:txBody>
      </p:sp>
      <p:pic>
        <p:nvPicPr>
          <p:cNvPr id="3" name="Imagen 2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E940227B-B68A-754C-7CA3-F15D491EA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106" y="2465407"/>
            <a:ext cx="9665184" cy="3012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41397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8DE076-FCC6-1792-5F21-90D15C4085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36CBBB1-A12A-C995-9324-A0BA956485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81</a:t>
            </a:fld>
            <a:endParaRPr lang="es-EC"/>
          </a:p>
        </p:txBody>
      </p:sp>
      <p:pic>
        <p:nvPicPr>
          <p:cNvPr id="2" name="Imagen 1" descr="Tabla&#10;&#10;El contenido generado por IA puede ser incorrecto.">
            <a:extLst>
              <a:ext uri="{FF2B5EF4-FFF2-40B4-BE49-F238E27FC236}">
                <a16:creationId xmlns:a16="http://schemas.microsoft.com/office/drawing/2014/main" id="{89CF742C-DE3E-D783-95CD-E976FB0FBC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973" y="2929546"/>
            <a:ext cx="4220501" cy="325755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13C4F12-9564-BB06-D486-9570CAB3BBEE}"/>
              </a:ext>
            </a:extLst>
          </p:cNvPr>
          <p:cNvSpPr txBox="1"/>
          <p:nvPr/>
        </p:nvSpPr>
        <p:spPr>
          <a:xfrm>
            <a:off x="3150749" y="1676993"/>
            <a:ext cx="438430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800" b="1">
                <a:solidFill>
                  <a:schemeClr val="accent3">
                    <a:lumMod val="49000"/>
                  </a:schemeClr>
                </a:solidFill>
              </a:rPr>
              <a:t>GAMING EN ECUADOR</a:t>
            </a:r>
            <a:endParaRPr lang="es-ES" sz="1800">
              <a:solidFill>
                <a:schemeClr val="accent3">
                  <a:lumMod val="49000"/>
                </a:schemeClr>
              </a:solidFill>
            </a:endParaRPr>
          </a:p>
          <a:p>
            <a:pPr algn="ctr"/>
            <a:r>
              <a:rPr lang="es-ES" sz="1800" b="1">
                <a:solidFill>
                  <a:schemeClr val="accent3">
                    <a:lumMod val="49000"/>
                  </a:schemeClr>
                </a:solidFill>
              </a:rPr>
              <a:t>2022-2025</a:t>
            </a:r>
          </a:p>
        </p:txBody>
      </p:sp>
      <p:pic>
        <p:nvPicPr>
          <p:cNvPr id="7" name="Imagen 6" descr="Tabla&#10;&#10;El contenido generado por IA puede ser incorrecto.">
            <a:extLst>
              <a:ext uri="{FF2B5EF4-FFF2-40B4-BE49-F238E27FC236}">
                <a16:creationId xmlns:a16="http://schemas.microsoft.com/office/drawing/2014/main" id="{C9C2EDED-1723-83AB-E36B-138F5F94D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7669" y="2929547"/>
            <a:ext cx="4220501" cy="325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52798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A66682-8BA7-ADB2-9D81-7EB5A8887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CBD814D-E91D-910B-7593-90696D16ED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82</a:t>
            </a:fld>
            <a:endParaRPr lang="es-EC"/>
          </a:p>
        </p:txBody>
      </p:sp>
      <p:pic>
        <p:nvPicPr>
          <p:cNvPr id="3" name="Imagen 2" descr="Gráfico, Histograma&#10;&#10;El contenido generado por IA puede ser incorrecto.">
            <a:extLst>
              <a:ext uri="{FF2B5EF4-FFF2-40B4-BE49-F238E27FC236}">
                <a16:creationId xmlns:a16="http://schemas.microsoft.com/office/drawing/2014/main" id="{07C60829-C71F-F794-0759-65FEA1C9F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575" y="1897461"/>
            <a:ext cx="9530247" cy="4259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05746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8E126EE-85CC-4D09-ABF9-A3051F4F18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sz="4400" b="0"/>
              <a:t>Conclusiones Finales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00B76D-D75D-444C-88E5-95F6E0352D5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83</a:t>
            </a:fld>
            <a:endParaRPr lang="es-EC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089123B3-114A-4988-9166-E2B1326648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85526906"/>
              </p:ext>
            </p:extLst>
          </p:nvPr>
        </p:nvGraphicFramePr>
        <p:xfrm>
          <a:off x="413290" y="2061642"/>
          <a:ext cx="10122583" cy="45606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7108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931D998-64CC-DFC1-4CF4-7CF94DC734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9</a:t>
            </a:fld>
            <a:endParaRPr lang="es-EC"/>
          </a:p>
        </p:txBody>
      </p:sp>
      <p:graphicFrame>
        <p:nvGraphicFramePr>
          <p:cNvPr id="493" name="Diagrama 492">
            <a:extLst>
              <a:ext uri="{FF2B5EF4-FFF2-40B4-BE49-F238E27FC236}">
                <a16:creationId xmlns:a16="http://schemas.microsoft.com/office/drawing/2014/main" id="{FC6DF7BB-87D8-6D6A-096A-BB955554E6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2089485"/>
              </p:ext>
            </p:extLst>
          </p:nvPr>
        </p:nvGraphicFramePr>
        <p:xfrm>
          <a:off x="2965040" y="1893648"/>
          <a:ext cx="7433669" cy="4283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155" name="Group 1154">
            <a:extLst>
              <a:ext uri="{FF2B5EF4-FFF2-40B4-BE49-F238E27FC236}">
                <a16:creationId xmlns:a16="http://schemas.microsoft.com/office/drawing/2014/main" id="{508CD0C5-0974-4925-0E86-ADB66F1DD5D3}"/>
              </a:ext>
            </a:extLst>
          </p:cNvPr>
          <p:cNvGrpSpPr/>
          <p:nvPr/>
        </p:nvGrpSpPr>
        <p:grpSpPr>
          <a:xfrm>
            <a:off x="275119" y="2718136"/>
            <a:ext cx="2506152" cy="2146530"/>
            <a:chOff x="275119" y="2718136"/>
            <a:chExt cx="2506152" cy="2146530"/>
          </a:xfrm>
        </p:grpSpPr>
        <p:sp>
          <p:nvSpPr>
            <p:cNvPr id="48" name="Hexagon 47" descr="qfrdfsdfsdf">
              <a:extLst>
                <a:ext uri="{FF2B5EF4-FFF2-40B4-BE49-F238E27FC236}">
                  <a16:creationId xmlns:a16="http://schemas.microsoft.com/office/drawing/2014/main" id="{C6C2A005-2977-8925-3E9A-7CA826BCF2F6}"/>
                </a:ext>
              </a:extLst>
            </p:cNvPr>
            <p:cNvSpPr/>
            <p:nvPr/>
          </p:nvSpPr>
          <p:spPr>
            <a:xfrm>
              <a:off x="275119" y="2718136"/>
              <a:ext cx="2506152" cy="2146530"/>
            </a:xfrm>
            <a:prstGeom prst="hexagon">
              <a:avLst/>
            </a:prstGeom>
            <a:solidFill>
              <a:schemeClr val="tx2">
                <a:lumMod val="9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Arial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B9B676E-0106-CD72-5446-F7796254B46C}"/>
                </a:ext>
              </a:extLst>
            </p:cNvPr>
            <p:cNvSpPr txBox="1"/>
            <p:nvPr/>
          </p:nvSpPr>
          <p:spPr>
            <a:xfrm>
              <a:off x="598437" y="2941842"/>
              <a:ext cx="1850762" cy="58477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600" b="1"/>
                <a:t>Redes </a:t>
              </a:r>
              <a:r>
                <a:rPr lang="en-US" sz="1600" b="1" err="1"/>
                <a:t>Sociales</a:t>
              </a:r>
              <a:endParaRPr lang="en-US" sz="1600" b="1"/>
            </a:p>
            <a:p>
              <a:pPr algn="ctr"/>
              <a:r>
                <a:rPr lang="en-US" sz="1600" b="1"/>
                <a:t>Ecuador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0E50123-C10E-C2FF-8872-098FD6B1DB46}"/>
                </a:ext>
              </a:extLst>
            </p:cNvPr>
            <p:cNvSpPr txBox="1"/>
            <p:nvPr/>
          </p:nvSpPr>
          <p:spPr>
            <a:xfrm>
              <a:off x="598169" y="3522668"/>
              <a:ext cx="1850762" cy="52322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800" b="1"/>
                <a:t>DIGITAL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F03C21B-7DE5-8B89-CBC5-9D4F1DB6CEF0}"/>
                </a:ext>
              </a:extLst>
            </p:cNvPr>
            <p:cNvSpPr txBox="1"/>
            <p:nvPr/>
          </p:nvSpPr>
          <p:spPr>
            <a:xfrm>
              <a:off x="598117" y="4176099"/>
              <a:ext cx="1850762" cy="58477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600" b="1"/>
                <a:t>Abril</a:t>
              </a:r>
            </a:p>
            <a:p>
              <a:pPr algn="ctr"/>
              <a:r>
                <a:rPr lang="en-US" sz="1600" b="1"/>
                <a:t>2025</a:t>
              </a:r>
            </a:p>
          </p:txBody>
        </p:sp>
      </p:grpSp>
      <p:sp>
        <p:nvSpPr>
          <p:cNvPr id="738" name="CuadroTexto 5">
            <a:extLst>
              <a:ext uri="{FF2B5EF4-FFF2-40B4-BE49-F238E27FC236}">
                <a16:creationId xmlns:a16="http://schemas.microsoft.com/office/drawing/2014/main" id="{0A10F35D-6BE4-C184-89C9-2802364F364E}"/>
              </a:ext>
            </a:extLst>
          </p:cNvPr>
          <p:cNvSpPr txBox="1"/>
          <p:nvPr/>
        </p:nvSpPr>
        <p:spPr>
          <a:xfrm>
            <a:off x="3252935" y="431339"/>
            <a:ext cx="7289798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C" sz="3200" b="1">
                <a:solidFill>
                  <a:srgbClr val="446E42"/>
                </a:solidFill>
              </a:rPr>
              <a:t>Perfil de usuarios de redes sociales</a:t>
            </a:r>
          </a:p>
        </p:txBody>
      </p:sp>
    </p:spTree>
    <p:extLst>
      <p:ext uri="{BB962C8B-B14F-4D97-AF65-F5344CB8AC3E}">
        <p14:creationId xmlns:p14="http://schemas.microsoft.com/office/powerpoint/2010/main" val="5239713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1924</Words>
  <Application>Microsoft Office PowerPoint</Application>
  <PresentationFormat>Personalizado</PresentationFormat>
  <Paragraphs>303</Paragraphs>
  <Slides>83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83</vt:i4>
      </vt:variant>
    </vt:vector>
  </HeadingPairs>
  <TitlesOfParts>
    <vt:vector size="88" baseType="lpstr">
      <vt:lpstr>Helvetica Neue Light</vt:lpstr>
      <vt:lpstr>Helvetica Neue</vt:lpstr>
      <vt:lpstr>Arial</vt:lpstr>
      <vt:lpstr>Calibri</vt:lpstr>
      <vt:lpstr>Tema de Office</vt:lpstr>
      <vt:lpstr>Presentación de PowerPoint</vt:lpstr>
      <vt:lpstr>Cap.1: Usuarios de internet y niveles de digitalización</vt:lpstr>
      <vt:lpstr>Contexto actual del país</vt:lpstr>
      <vt:lpstr>Contexto actual del país</vt:lpstr>
      <vt:lpstr>Provincias con mayor cantidad de usuarios </vt:lpstr>
      <vt:lpstr>Estadísticas de servicios de Google/Youtube en Ecuador</vt:lpstr>
      <vt:lpstr>Conclusiones finales del capítulo 1.</vt:lpstr>
      <vt:lpstr>Cap.2: Perfil de usuarios de  redes sociales en Ecuador</vt:lpstr>
      <vt:lpstr>Presentación de PowerPoint</vt:lpstr>
      <vt:lpstr>Presentación de PowerPoint</vt:lpstr>
      <vt:lpstr>Presentación de PowerPoint</vt:lpstr>
      <vt:lpstr>Presentación de PowerPoint</vt:lpstr>
      <vt:lpstr>Cap.3: Inteligencia Artificial </vt:lpstr>
      <vt:lpstr>Presentación de PowerPoint</vt:lpstr>
      <vt:lpstr>Edades de Usuarios que utilizan ChatGPT</vt:lpstr>
      <vt:lpstr>Presentación de PowerPoint</vt:lpstr>
      <vt:lpstr>IA en Ecuador en 2025</vt:lpstr>
      <vt:lpstr>ILIA de Ecuador</vt:lpstr>
      <vt:lpstr>ILIA de Puestos Alcanzados por Ecuador</vt:lpstr>
      <vt:lpstr>Cap.4: Sitios Web y Aplicaciones Móviles </vt:lpstr>
      <vt:lpstr>Presentación de PowerPoint</vt:lpstr>
      <vt:lpstr>Presentación de PowerPoint</vt:lpstr>
      <vt:lpstr>Presentación de PowerPoint</vt:lpstr>
      <vt:lpstr>Presentación de PowerPoint</vt:lpstr>
      <vt:lpstr>Cap.5: Medios de Comunicación Locales </vt:lpstr>
      <vt:lpstr>MEDIOS DE COMUNICACIÓN EN ECUADOR </vt:lpstr>
      <vt:lpstr>Indicadores Principales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MEDIOS DE COMUNICACIÓN EN ECUADOR </vt:lpstr>
      <vt:lpstr>Conclusiones</vt:lpstr>
      <vt:lpstr>Cap.6: Bancos </vt:lpstr>
      <vt:lpstr>BANCOS DEL ECUADOR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Conclusiones</vt:lpstr>
      <vt:lpstr>Cap.7: Universidades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Conclusiones finales del capítulo 7</vt:lpstr>
      <vt:lpstr>Cap.8: Publicidad Online </vt:lpstr>
      <vt:lpstr>Presentación de PowerPoint</vt:lpstr>
      <vt:lpstr>Ingresos Generados por Internet Media Services</vt:lpstr>
      <vt:lpstr>TOP ANUNCIANTES POLÍTICOS Y SOCIALES EN META EN ECUADOR</vt:lpstr>
      <vt:lpstr>Inversión en Términos Generales</vt:lpstr>
      <vt:lpstr>Cap.9: E-Commerce </vt:lpstr>
      <vt:lpstr>Resumen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Cap.10: Gaming y Apuestas Digitales </vt:lpstr>
      <vt:lpstr>Resumen</vt:lpstr>
      <vt:lpstr>Presentación de PowerPoint</vt:lpstr>
      <vt:lpstr>Presentación de PowerPoint</vt:lpstr>
      <vt:lpstr>Presentación de PowerPoint</vt:lpstr>
      <vt:lpstr>Presentación de PowerPoint</vt:lpstr>
      <vt:lpstr>Conclusiones Finales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David Mejía López</dc:creator>
  <cp:lastModifiedBy>ANDRES FELIPE MERINO BRAVO</cp:lastModifiedBy>
  <cp:revision>12</cp:revision>
  <dcterms:modified xsi:type="dcterms:W3CDTF">2025-10-08T16:36:56Z</dcterms:modified>
</cp:coreProperties>
</file>

<file path=docProps/thumbnail.jpeg>
</file>